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63" r:id="rId6"/>
    <p:sldId id="258" r:id="rId7"/>
    <p:sldId id="268" r:id="rId8"/>
    <p:sldId id="269" r:id="rId9"/>
    <p:sldId id="265" r:id="rId10"/>
    <p:sldId id="259" r:id="rId11"/>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7"/>
    <a:srgbClr val="B12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EBD75-261F-4BA0-A986-9FE314F08A71}" v="2" dt="2024-02-06T16:40:30.4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1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cott" userId="aeec304d-33ff-4f65-87d0-365735251752" providerId="ADAL" clId="{37A1D2C5-7F26-4A57-BEEE-B204AD338A01}"/>
    <pc:docChg chg="modSld">
      <pc:chgData name="Maria Scott" userId="aeec304d-33ff-4f65-87d0-365735251752" providerId="ADAL" clId="{37A1D2C5-7F26-4A57-BEEE-B204AD338A01}" dt="2024-02-06T16:46:48.542" v="3" actId="20577"/>
      <pc:docMkLst>
        <pc:docMk/>
      </pc:docMkLst>
      <pc:sldChg chg="modSp mod">
        <pc:chgData name="Maria Scott" userId="aeec304d-33ff-4f65-87d0-365735251752" providerId="ADAL" clId="{37A1D2C5-7F26-4A57-BEEE-B204AD338A01}" dt="2024-02-06T16:46:48.542" v="3" actId="20577"/>
        <pc:sldMkLst>
          <pc:docMk/>
          <pc:sldMk cId="0" sldId="256"/>
        </pc:sldMkLst>
        <pc:spChg chg="mod">
          <ac:chgData name="Maria Scott" userId="aeec304d-33ff-4f65-87d0-365735251752" providerId="ADAL" clId="{37A1D2C5-7F26-4A57-BEEE-B204AD338A01}" dt="2024-02-06T16:46:48.542" v="3" actId="20577"/>
          <ac:spMkLst>
            <pc:docMk/>
            <pc:sldMk cId="0" sldId="25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1839E69-0C94-4930-8B2F-AF093300F535}" type="datetimeFigureOut">
              <a:rPr lang="en-GB" smtClean="0"/>
              <a:t>06/02/2024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6F130EA-48C2-4890-B837-A3A62132B592}" type="slidenum">
              <a:rPr lang="en-GB" smtClean="0"/>
              <a:t>‹#›</a:t>
            </a:fld>
            <a:endParaRPr lang="en-GB"/>
          </a:p>
        </p:txBody>
      </p:sp>
    </p:spTree>
    <p:extLst>
      <p:ext uri="{BB962C8B-B14F-4D97-AF65-F5344CB8AC3E}">
        <p14:creationId xmlns:p14="http://schemas.microsoft.com/office/powerpoint/2010/main" val="345606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F130EA-48C2-4890-B837-A3A62132B592}" type="slidenum">
              <a:rPr lang="en-GB" smtClean="0"/>
              <a:t>1</a:t>
            </a:fld>
            <a:endParaRPr lang="en-GB"/>
          </a:p>
        </p:txBody>
      </p:sp>
    </p:spTree>
    <p:extLst>
      <p:ext uri="{BB962C8B-B14F-4D97-AF65-F5344CB8AC3E}">
        <p14:creationId xmlns:p14="http://schemas.microsoft.com/office/powerpoint/2010/main" val="354086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F130EA-48C2-4890-B837-A3A62132B592}" type="slidenum">
              <a:rPr lang="en-GB" smtClean="0"/>
              <a:t>4</a:t>
            </a:fld>
            <a:endParaRPr lang="en-GB"/>
          </a:p>
        </p:txBody>
      </p:sp>
    </p:spTree>
    <p:extLst>
      <p:ext uri="{BB962C8B-B14F-4D97-AF65-F5344CB8AC3E}">
        <p14:creationId xmlns:p14="http://schemas.microsoft.com/office/powerpoint/2010/main" val="411707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F130EA-48C2-4890-B837-A3A62132B592}" type="slidenum">
              <a:rPr lang="en-GB" smtClean="0"/>
              <a:t>5</a:t>
            </a:fld>
            <a:endParaRPr lang="en-GB"/>
          </a:p>
        </p:txBody>
      </p:sp>
    </p:spTree>
    <p:extLst>
      <p:ext uri="{BB962C8B-B14F-4D97-AF65-F5344CB8AC3E}">
        <p14:creationId xmlns:p14="http://schemas.microsoft.com/office/powerpoint/2010/main" val="360392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F130EA-48C2-4890-B837-A3A62132B592}" type="slidenum">
              <a:rPr lang="en-GB" smtClean="0"/>
              <a:t>6</a:t>
            </a:fld>
            <a:endParaRPr lang="en-GB"/>
          </a:p>
        </p:txBody>
      </p:sp>
    </p:spTree>
    <p:extLst>
      <p:ext uri="{BB962C8B-B14F-4D97-AF65-F5344CB8AC3E}">
        <p14:creationId xmlns:p14="http://schemas.microsoft.com/office/powerpoint/2010/main" val="387082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6F130EA-48C2-4890-B837-A3A62132B592}" type="slidenum">
              <a:rPr lang="en-GB" smtClean="0"/>
              <a:t>7</a:t>
            </a:fld>
            <a:endParaRPr lang="en-GB"/>
          </a:p>
        </p:txBody>
      </p:sp>
    </p:spTree>
    <p:extLst>
      <p:ext uri="{BB962C8B-B14F-4D97-AF65-F5344CB8AC3E}">
        <p14:creationId xmlns:p14="http://schemas.microsoft.com/office/powerpoint/2010/main" val="344197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46100" y="1114425"/>
            <a:ext cx="9689599" cy="1202959"/>
          </a:xfrm>
          <a:prstGeom prst="rect">
            <a:avLst/>
          </a:prstGeom>
        </p:spPr>
        <p:txBody>
          <a:bodyPr wrap="square" lIns="0" tIns="0" rIns="0" bIns="0">
            <a:spAutoFit/>
          </a:bodyPr>
          <a:lstStyle>
            <a:lvl1pPr>
              <a:defRPr sz="1400" b="0" i="0">
                <a:solidFill>
                  <a:srgbClr val="002F87"/>
                </a:solidFill>
                <a:latin typeface="Arial Black"/>
                <a:cs typeface="Arial Black"/>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1900" y="1343025"/>
            <a:ext cx="9656830" cy="1574948"/>
          </a:xfrm>
        </p:spPr>
        <p:txBody>
          <a:bodyPr lIns="0" tIns="0" rIns="0" bIns="0"/>
          <a:lstStyle>
            <a:lvl1pPr>
              <a:defRPr sz="1400" b="0" i="0">
                <a:solidFill>
                  <a:srgbClr val="002F87"/>
                </a:solidFill>
                <a:latin typeface="Arial Black"/>
                <a:cs typeface="Arial Black"/>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1900" y="606277"/>
            <a:ext cx="9656830" cy="1292960"/>
          </a:xfrm>
        </p:spPr>
        <p:txBody>
          <a:bodyPr lIns="0" tIns="0" rIns="0" bIns="0"/>
          <a:lstStyle>
            <a:lvl1pPr>
              <a:defRPr sz="1400" b="0" i="0">
                <a:solidFill>
                  <a:srgbClr val="002F87"/>
                </a:solidFill>
                <a:latin typeface="Arial Black"/>
                <a:cs typeface="Arial Black"/>
              </a:defRPr>
            </a:lvl1pPr>
          </a:lstStyle>
          <a:p>
            <a:endParaRPr/>
          </a:p>
        </p:txBody>
      </p:sp>
      <p:sp>
        <p:nvSpPr>
          <p:cNvPr id="3" name="Holder 3"/>
          <p:cNvSpPr>
            <a:spLocks noGrp="1"/>
          </p:cNvSpPr>
          <p:nvPr>
            <p:ph sz="half" idx="2"/>
          </p:nvPr>
        </p:nvSpPr>
        <p:spPr>
          <a:xfrm>
            <a:off x="534670" y="1739455"/>
            <a:ext cx="4651629" cy="184666"/>
          </a:xfrm>
          <a:prstGeom prst="rect">
            <a:avLst/>
          </a:prstGeom>
        </p:spPr>
        <p:txBody>
          <a:bodyPr wrap="square" lIns="0" tIns="0" rIns="0" bIns="0">
            <a:spAutoFit/>
          </a:bodyPr>
          <a:lstStyle>
            <a:lvl1pPr>
              <a:defRPr sz="1200">
                <a:latin typeface="Arial" panose="020B0604020202020204" pitchFamily="34" charset="0"/>
                <a:cs typeface="Arial" panose="020B0604020202020204" pitchFamily="34" charset="0"/>
              </a:defRPr>
            </a:lvl1pPr>
          </a:lstStyle>
          <a:p>
            <a:endParaRPr/>
          </a:p>
        </p:txBody>
      </p:sp>
      <p:sp>
        <p:nvSpPr>
          <p:cNvPr id="4" name="Holder 4"/>
          <p:cNvSpPr>
            <a:spLocks noGrp="1"/>
          </p:cNvSpPr>
          <p:nvPr>
            <p:ph sz="half" idx="3"/>
          </p:nvPr>
        </p:nvSpPr>
        <p:spPr>
          <a:xfrm>
            <a:off x="5507101" y="1739455"/>
            <a:ext cx="4651629" cy="184666"/>
          </a:xfrm>
          <a:prstGeom prst="rect">
            <a:avLst/>
          </a:prstGeom>
        </p:spPr>
        <p:txBody>
          <a:bodyPr wrap="square" lIns="0" tIns="0" rIns="0" bIns="0">
            <a:spAutoFit/>
          </a:bodyPr>
          <a:lstStyle>
            <a:lvl1pPr>
              <a:defRPr sz="1200">
                <a:latin typeface="Arial" panose="020B0604020202020204" pitchFamily="34" charset="0"/>
                <a:cs typeface="Arial" panose="020B0604020202020204" pitchFamily="34" charset="0"/>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01900" y="1266825"/>
            <a:ext cx="9721600" cy="1292960"/>
          </a:xfrm>
        </p:spPr>
        <p:txBody>
          <a:bodyPr lIns="0" tIns="0" rIns="0" bIns="0"/>
          <a:lstStyle>
            <a:lvl1pPr>
              <a:defRPr sz="1400" b="0" i="0">
                <a:solidFill>
                  <a:srgbClr val="002F87"/>
                </a:solidFill>
                <a:latin typeface="Arial Black"/>
                <a:cs typeface="Arial Black"/>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ver page">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71BE061-B773-B9D3-2517-3D719F422E74}"/>
              </a:ext>
            </a:extLst>
          </p:cNvPr>
          <p:cNvSpPr>
            <a:spLocks noGrp="1" noRot="1" noMove="1" noResize="1" noEditPoints="1" noAdjustHandles="1" noChangeArrowheads="1" noChangeShapeType="1"/>
          </p:cNvSpPr>
          <p:nvPr userDrawn="1"/>
        </p:nvSpPr>
        <p:spPr>
          <a:xfrm>
            <a:off x="179999" y="2088006"/>
            <a:ext cx="5121275" cy="5283200"/>
          </a:xfrm>
          <a:custGeom>
            <a:avLst/>
            <a:gdLst/>
            <a:ahLst/>
            <a:cxnLst/>
            <a:rect l="l" t="t" r="r" b="b"/>
            <a:pathLst>
              <a:path w="5121275" h="5283200">
                <a:moveTo>
                  <a:pt x="0" y="5282996"/>
                </a:moveTo>
                <a:lnTo>
                  <a:pt x="5120995" y="5282996"/>
                </a:lnTo>
                <a:lnTo>
                  <a:pt x="5120995" y="0"/>
                </a:lnTo>
                <a:lnTo>
                  <a:pt x="0" y="0"/>
                </a:lnTo>
                <a:lnTo>
                  <a:pt x="0" y="5282996"/>
                </a:lnTo>
                <a:close/>
              </a:path>
            </a:pathLst>
          </a:custGeom>
          <a:solidFill>
            <a:srgbClr val="F7F5F7"/>
          </a:solidFill>
        </p:spPr>
        <p:txBody>
          <a:bodyPr wrap="square" lIns="0" tIns="0" rIns="0" bIns="0" rtlCol="0"/>
          <a:lstStyle/>
          <a:p>
            <a:endParaRPr/>
          </a:p>
        </p:txBody>
      </p:sp>
      <p:sp>
        <p:nvSpPr>
          <p:cNvPr id="6" name="object 4">
            <a:extLst>
              <a:ext uri="{FF2B5EF4-FFF2-40B4-BE49-F238E27FC236}">
                <a16:creationId xmlns:a16="http://schemas.microsoft.com/office/drawing/2014/main" id="{52CFCDBE-61FF-0C6F-678D-55CC13A00692}"/>
              </a:ext>
            </a:extLst>
          </p:cNvPr>
          <p:cNvSpPr>
            <a:spLocks noGrp="1" noRot="1" noMove="1" noResize="1" noEditPoints="1" noAdjustHandles="1" noChangeArrowheads="1" noChangeShapeType="1"/>
          </p:cNvSpPr>
          <p:nvPr userDrawn="1"/>
        </p:nvSpPr>
        <p:spPr>
          <a:xfrm>
            <a:off x="0" y="1530007"/>
            <a:ext cx="10692130" cy="558165"/>
          </a:xfrm>
          <a:custGeom>
            <a:avLst/>
            <a:gdLst/>
            <a:ahLst/>
            <a:cxnLst/>
            <a:rect l="l" t="t" r="r" b="b"/>
            <a:pathLst>
              <a:path w="10692130" h="558164">
                <a:moveTo>
                  <a:pt x="10692003" y="0"/>
                </a:moveTo>
                <a:lnTo>
                  <a:pt x="0" y="0"/>
                </a:lnTo>
                <a:lnTo>
                  <a:pt x="0" y="557999"/>
                </a:lnTo>
                <a:lnTo>
                  <a:pt x="10692003" y="557999"/>
                </a:lnTo>
                <a:lnTo>
                  <a:pt x="10692003" y="0"/>
                </a:lnTo>
                <a:close/>
              </a:path>
            </a:pathLst>
          </a:custGeom>
          <a:solidFill>
            <a:srgbClr val="B12672"/>
          </a:solidFill>
        </p:spPr>
        <p:txBody>
          <a:bodyPr wrap="square" lIns="0" tIns="0" rIns="0" bIns="0" rtlCol="0"/>
          <a:lstStyle/>
          <a:p>
            <a:endParaRPr/>
          </a:p>
        </p:txBody>
      </p:sp>
      <p:sp>
        <p:nvSpPr>
          <p:cNvPr id="7" name="object 5">
            <a:extLst>
              <a:ext uri="{FF2B5EF4-FFF2-40B4-BE49-F238E27FC236}">
                <a16:creationId xmlns:a16="http://schemas.microsoft.com/office/drawing/2014/main" id="{D46BE87C-838C-10F0-0013-67B25BC5C9DE}"/>
              </a:ext>
            </a:extLst>
          </p:cNvPr>
          <p:cNvSpPr txBox="1">
            <a:spLocks noGrp="1" noRot="1" noMove="1" noResize="1" noEditPoints="1" noAdjustHandles="1" noChangeArrowheads="1" noChangeShapeType="1"/>
          </p:cNvSpPr>
          <p:nvPr userDrawn="1"/>
        </p:nvSpPr>
        <p:spPr>
          <a:xfrm>
            <a:off x="527300" y="778866"/>
            <a:ext cx="4790440" cy="543560"/>
          </a:xfrm>
          <a:prstGeom prst="rect">
            <a:avLst/>
          </a:prstGeom>
        </p:spPr>
        <p:txBody>
          <a:bodyPr vert="horz" wrap="square" lIns="0" tIns="12700" rIns="0" bIns="0" rtlCol="0">
            <a:spAutoFit/>
          </a:bodyPr>
          <a:lstStyle/>
          <a:p>
            <a:pPr marL="12700">
              <a:lnSpc>
                <a:spcPct val="100000"/>
              </a:lnSpc>
              <a:spcBef>
                <a:spcPts val="100"/>
              </a:spcBef>
            </a:pPr>
            <a:r>
              <a:rPr sz="3400" b="1">
                <a:solidFill>
                  <a:srgbClr val="002F87"/>
                </a:solidFill>
                <a:latin typeface="Arial"/>
                <a:cs typeface="Arial"/>
              </a:rPr>
              <a:t>Electronic</a:t>
            </a:r>
            <a:r>
              <a:rPr sz="3400" b="1" spc="-100">
                <a:solidFill>
                  <a:srgbClr val="002F87"/>
                </a:solidFill>
                <a:latin typeface="Arial"/>
                <a:cs typeface="Arial"/>
              </a:rPr>
              <a:t> </a:t>
            </a:r>
            <a:r>
              <a:rPr sz="3400" b="1">
                <a:solidFill>
                  <a:srgbClr val="002F87"/>
                </a:solidFill>
                <a:latin typeface="Arial"/>
                <a:cs typeface="Arial"/>
              </a:rPr>
              <a:t>Staff</a:t>
            </a:r>
            <a:r>
              <a:rPr sz="3400" b="1" spc="-100">
                <a:solidFill>
                  <a:srgbClr val="002F87"/>
                </a:solidFill>
                <a:latin typeface="Arial"/>
                <a:cs typeface="Arial"/>
              </a:rPr>
              <a:t> </a:t>
            </a:r>
            <a:r>
              <a:rPr sz="3400" b="1" spc="-10">
                <a:solidFill>
                  <a:srgbClr val="002F87"/>
                </a:solidFill>
                <a:latin typeface="Arial"/>
                <a:cs typeface="Arial"/>
              </a:rPr>
              <a:t>Record</a:t>
            </a:r>
            <a:endParaRPr sz="3400">
              <a:latin typeface="Arial"/>
              <a:cs typeface="Arial"/>
            </a:endParaRPr>
          </a:p>
        </p:txBody>
      </p:sp>
      <p:grpSp>
        <p:nvGrpSpPr>
          <p:cNvPr id="8" name="Group 7">
            <a:extLst>
              <a:ext uri="{FF2B5EF4-FFF2-40B4-BE49-F238E27FC236}">
                <a16:creationId xmlns:a16="http://schemas.microsoft.com/office/drawing/2014/main" id="{A9688FD3-0AF8-6924-3581-D3FF133A74EF}"/>
              </a:ext>
            </a:extLst>
          </p:cNvPr>
          <p:cNvGrpSpPr>
            <a:grpSpLocks noGrp="1" noUngrp="1" noRot="1" noMove="1" noResize="1"/>
          </p:cNvGrpSpPr>
          <p:nvPr userDrawn="1"/>
        </p:nvGrpSpPr>
        <p:grpSpPr>
          <a:xfrm>
            <a:off x="7927829" y="299999"/>
            <a:ext cx="2393315" cy="517068"/>
            <a:chOff x="7927829" y="299999"/>
            <a:chExt cx="2393315" cy="517068"/>
          </a:xfrm>
        </p:grpSpPr>
        <p:sp>
          <p:nvSpPr>
            <p:cNvPr id="9" name="object 6">
              <a:extLst>
                <a:ext uri="{FF2B5EF4-FFF2-40B4-BE49-F238E27FC236}">
                  <a16:creationId xmlns:a16="http://schemas.microsoft.com/office/drawing/2014/main" id="{8D09052C-3205-AA2A-40AA-FB4FB7E7A481}"/>
                </a:ext>
              </a:extLst>
            </p:cNvPr>
            <p:cNvSpPr txBox="1">
              <a:spLocks noGrp="1" noRot="1" noMove="1" noResize="1" noEditPoints="1" noAdjustHandles="1" noChangeArrowheads="1" noChangeShapeType="1"/>
            </p:cNvSpPr>
            <p:nvPr/>
          </p:nvSpPr>
          <p:spPr>
            <a:xfrm>
              <a:off x="7927829" y="570688"/>
              <a:ext cx="2393315" cy="246379"/>
            </a:xfrm>
            <a:prstGeom prst="rect">
              <a:avLst/>
            </a:prstGeom>
          </p:spPr>
          <p:txBody>
            <a:bodyPr vert="horz" wrap="square" lIns="0" tIns="12065" rIns="0" bIns="0" rtlCol="0">
              <a:spAutoFit/>
            </a:bodyPr>
            <a:lstStyle/>
            <a:p>
              <a:pPr marL="12700">
                <a:lnSpc>
                  <a:spcPct val="100000"/>
                </a:lnSpc>
                <a:spcBef>
                  <a:spcPts val="95"/>
                </a:spcBef>
              </a:pPr>
              <a:r>
                <a:rPr sz="1450" b="1">
                  <a:latin typeface="Frutiger LT Std 45 Light"/>
                  <a:cs typeface="Frutiger LT Std 45 Light"/>
                </a:rPr>
                <a:t>Business</a:t>
              </a:r>
              <a:r>
                <a:rPr sz="1450" b="1" spc="-65">
                  <a:latin typeface="Frutiger LT Std 45 Light"/>
                  <a:cs typeface="Frutiger LT Std 45 Light"/>
                </a:rPr>
                <a:t> </a:t>
              </a:r>
              <a:r>
                <a:rPr sz="1450" b="1">
                  <a:latin typeface="Frutiger LT Std 45 Light"/>
                  <a:cs typeface="Frutiger LT Std 45 Light"/>
                </a:rPr>
                <a:t>Services</a:t>
              </a:r>
              <a:r>
                <a:rPr sz="1450" b="1" spc="-60">
                  <a:latin typeface="Frutiger LT Std 45 Light"/>
                  <a:cs typeface="Frutiger LT Std 45 Light"/>
                </a:rPr>
                <a:t> </a:t>
              </a:r>
              <a:r>
                <a:rPr sz="1450" b="1" spc="-10">
                  <a:latin typeface="Frutiger LT Std 45 Light"/>
                  <a:cs typeface="Frutiger LT Std 45 Light"/>
                </a:rPr>
                <a:t>Authority</a:t>
              </a:r>
              <a:endParaRPr sz="1450">
                <a:latin typeface="Frutiger LT Std 45 Light"/>
                <a:cs typeface="Frutiger LT Std 45 Light"/>
              </a:endParaRPr>
            </a:p>
          </p:txBody>
        </p:sp>
        <p:sp>
          <p:nvSpPr>
            <p:cNvPr id="10" name="object 7">
              <a:extLst>
                <a:ext uri="{FF2B5EF4-FFF2-40B4-BE49-F238E27FC236}">
                  <a16:creationId xmlns:a16="http://schemas.microsoft.com/office/drawing/2014/main" id="{6973C249-68AE-8845-7CCE-341C526E10CF}"/>
                </a:ext>
              </a:extLst>
            </p:cNvPr>
            <p:cNvSpPr>
              <a:spLocks noGrp="1" noRot="1" noMove="1" noResize="1" noEditPoints="1" noAdjustHandles="1" noChangeArrowheads="1" noChangeShapeType="1"/>
            </p:cNvSpPr>
            <p:nvPr/>
          </p:nvSpPr>
          <p:spPr>
            <a:xfrm>
              <a:off x="9658527" y="299999"/>
              <a:ext cx="646430" cy="260350"/>
            </a:xfrm>
            <a:custGeom>
              <a:avLst/>
              <a:gdLst/>
              <a:ahLst/>
              <a:cxnLst/>
              <a:rect l="l" t="t" r="r" b="b"/>
              <a:pathLst>
                <a:path w="646429" h="260350">
                  <a:moveTo>
                    <a:pt x="646404" y="0"/>
                  </a:moveTo>
                  <a:lnTo>
                    <a:pt x="0" y="0"/>
                  </a:lnTo>
                  <a:lnTo>
                    <a:pt x="0" y="260299"/>
                  </a:lnTo>
                  <a:lnTo>
                    <a:pt x="646404" y="260299"/>
                  </a:lnTo>
                  <a:lnTo>
                    <a:pt x="646404" y="238264"/>
                  </a:lnTo>
                  <a:lnTo>
                    <a:pt x="500595" y="238264"/>
                  </a:lnTo>
                  <a:lnTo>
                    <a:pt x="483840" y="237373"/>
                  </a:lnTo>
                  <a:lnTo>
                    <a:pt x="466772" y="234986"/>
                  </a:lnTo>
                  <a:lnTo>
                    <a:pt x="465148" y="234645"/>
                  </a:lnTo>
                  <a:lnTo>
                    <a:pt x="18224" y="234645"/>
                  </a:lnTo>
                  <a:lnTo>
                    <a:pt x="63207" y="25120"/>
                  </a:lnTo>
                  <a:lnTo>
                    <a:pt x="522956" y="25120"/>
                  </a:lnTo>
                  <a:lnTo>
                    <a:pt x="523493" y="24915"/>
                  </a:lnTo>
                  <a:lnTo>
                    <a:pt x="557631" y="21539"/>
                  </a:lnTo>
                  <a:lnTo>
                    <a:pt x="646404" y="21539"/>
                  </a:lnTo>
                  <a:lnTo>
                    <a:pt x="646404" y="0"/>
                  </a:lnTo>
                  <a:close/>
                </a:path>
                <a:path w="646429" h="260350">
                  <a:moveTo>
                    <a:pt x="562152" y="62966"/>
                  </a:moveTo>
                  <a:lnTo>
                    <a:pt x="546392" y="63748"/>
                  </a:lnTo>
                  <a:lnTo>
                    <a:pt x="533573" y="66709"/>
                  </a:lnTo>
                  <a:lnTo>
                    <a:pt x="524907" y="72835"/>
                  </a:lnTo>
                  <a:lnTo>
                    <a:pt x="521728" y="83083"/>
                  </a:lnTo>
                  <a:lnTo>
                    <a:pt x="534502" y="99506"/>
                  </a:lnTo>
                  <a:lnTo>
                    <a:pt x="562603" y="111471"/>
                  </a:lnTo>
                  <a:lnTo>
                    <a:pt x="590705" y="129803"/>
                  </a:lnTo>
                  <a:lnTo>
                    <a:pt x="603478" y="165328"/>
                  </a:lnTo>
                  <a:lnTo>
                    <a:pt x="594275" y="201156"/>
                  </a:lnTo>
                  <a:lnTo>
                    <a:pt x="570363" y="223513"/>
                  </a:lnTo>
                  <a:lnTo>
                    <a:pt x="537288" y="235012"/>
                  </a:lnTo>
                  <a:lnTo>
                    <a:pt x="500595" y="238264"/>
                  </a:lnTo>
                  <a:lnTo>
                    <a:pt x="646404" y="238264"/>
                  </a:lnTo>
                  <a:lnTo>
                    <a:pt x="646404" y="72555"/>
                  </a:lnTo>
                  <a:lnTo>
                    <a:pt x="608596" y="72555"/>
                  </a:lnTo>
                  <a:lnTo>
                    <a:pt x="599684" y="68908"/>
                  </a:lnTo>
                  <a:lnTo>
                    <a:pt x="589103" y="65851"/>
                  </a:lnTo>
                  <a:lnTo>
                    <a:pt x="576658" y="63748"/>
                  </a:lnTo>
                  <a:lnTo>
                    <a:pt x="562152" y="62966"/>
                  </a:lnTo>
                  <a:close/>
                </a:path>
                <a:path w="646429" h="260350">
                  <a:moveTo>
                    <a:pt x="101206" y="89661"/>
                  </a:moveTo>
                  <a:lnTo>
                    <a:pt x="100609" y="89661"/>
                  </a:lnTo>
                  <a:lnTo>
                    <a:pt x="71323" y="234645"/>
                  </a:lnTo>
                  <a:lnTo>
                    <a:pt x="145237" y="234645"/>
                  </a:lnTo>
                  <a:lnTo>
                    <a:pt x="101206" y="89661"/>
                  </a:lnTo>
                  <a:close/>
                </a:path>
                <a:path w="646429" h="260350">
                  <a:moveTo>
                    <a:pt x="280695" y="25120"/>
                  </a:moveTo>
                  <a:lnTo>
                    <a:pt x="259892" y="25120"/>
                  </a:lnTo>
                  <a:lnTo>
                    <a:pt x="215265" y="234645"/>
                  </a:lnTo>
                  <a:lnTo>
                    <a:pt x="236943" y="234645"/>
                  </a:lnTo>
                  <a:lnTo>
                    <a:pt x="280695" y="25120"/>
                  </a:lnTo>
                  <a:close/>
                </a:path>
                <a:path w="646429" h="260350">
                  <a:moveTo>
                    <a:pt x="378739" y="144906"/>
                  </a:moveTo>
                  <a:lnTo>
                    <a:pt x="312038" y="144906"/>
                  </a:lnTo>
                  <a:lnTo>
                    <a:pt x="293331" y="234645"/>
                  </a:lnTo>
                  <a:lnTo>
                    <a:pt x="360032" y="234645"/>
                  </a:lnTo>
                  <a:lnTo>
                    <a:pt x="378739" y="144906"/>
                  </a:lnTo>
                  <a:close/>
                </a:path>
                <a:path w="646429" h="260350">
                  <a:moveTo>
                    <a:pt x="522956" y="25120"/>
                  </a:moveTo>
                  <a:lnTo>
                    <a:pt x="460184" y="25120"/>
                  </a:lnTo>
                  <a:lnTo>
                    <a:pt x="416432" y="234645"/>
                  </a:lnTo>
                  <a:lnTo>
                    <a:pt x="465148" y="234645"/>
                  </a:lnTo>
                  <a:lnTo>
                    <a:pt x="450328" y="231529"/>
                  </a:lnTo>
                  <a:lnTo>
                    <a:pt x="435444" y="227431"/>
                  </a:lnTo>
                  <a:lnTo>
                    <a:pt x="448729" y="184797"/>
                  </a:lnTo>
                  <a:lnTo>
                    <a:pt x="541025" y="184797"/>
                  </a:lnTo>
                  <a:lnTo>
                    <a:pt x="545541" y="171907"/>
                  </a:lnTo>
                  <a:lnTo>
                    <a:pt x="532767" y="153512"/>
                  </a:lnTo>
                  <a:lnTo>
                    <a:pt x="504666" y="141400"/>
                  </a:lnTo>
                  <a:lnTo>
                    <a:pt x="476564" y="124513"/>
                  </a:lnTo>
                  <a:lnTo>
                    <a:pt x="463791" y="91795"/>
                  </a:lnTo>
                  <a:lnTo>
                    <a:pt x="471961" y="58015"/>
                  </a:lnTo>
                  <a:lnTo>
                    <a:pt x="493399" y="36398"/>
                  </a:lnTo>
                  <a:lnTo>
                    <a:pt x="522956" y="25120"/>
                  </a:lnTo>
                  <a:close/>
                </a:path>
                <a:path w="646429" h="260350">
                  <a:moveTo>
                    <a:pt x="541025" y="184797"/>
                  </a:moveTo>
                  <a:lnTo>
                    <a:pt x="448729" y="184797"/>
                  </a:lnTo>
                  <a:lnTo>
                    <a:pt x="458947" y="189725"/>
                  </a:lnTo>
                  <a:lnTo>
                    <a:pt x="471947" y="193521"/>
                  </a:lnTo>
                  <a:lnTo>
                    <a:pt x="486305" y="195961"/>
                  </a:lnTo>
                  <a:lnTo>
                    <a:pt x="500595" y="196824"/>
                  </a:lnTo>
                  <a:lnTo>
                    <a:pt x="515051" y="195961"/>
                  </a:lnTo>
                  <a:lnTo>
                    <a:pt x="529640" y="192471"/>
                  </a:lnTo>
                  <a:lnTo>
                    <a:pt x="540983" y="184919"/>
                  </a:lnTo>
                  <a:close/>
                </a:path>
                <a:path w="646429" h="260350">
                  <a:moveTo>
                    <a:pt x="206781" y="25120"/>
                  </a:moveTo>
                  <a:lnTo>
                    <a:pt x="133464" y="25120"/>
                  </a:lnTo>
                  <a:lnTo>
                    <a:pt x="176631" y="170408"/>
                  </a:lnTo>
                  <a:lnTo>
                    <a:pt x="177215" y="170408"/>
                  </a:lnTo>
                  <a:lnTo>
                    <a:pt x="206781" y="25120"/>
                  </a:lnTo>
                  <a:close/>
                </a:path>
                <a:path w="646429" h="260350">
                  <a:moveTo>
                    <a:pt x="403783" y="25120"/>
                  </a:moveTo>
                  <a:lnTo>
                    <a:pt x="337083" y="25120"/>
                  </a:lnTo>
                  <a:lnTo>
                    <a:pt x="320522" y="105282"/>
                  </a:lnTo>
                  <a:lnTo>
                    <a:pt x="387184" y="105282"/>
                  </a:lnTo>
                  <a:lnTo>
                    <a:pt x="403783" y="25120"/>
                  </a:lnTo>
                  <a:close/>
                </a:path>
                <a:path w="646429" h="260350">
                  <a:moveTo>
                    <a:pt x="646404" y="21539"/>
                  </a:moveTo>
                  <a:lnTo>
                    <a:pt x="557631" y="21539"/>
                  </a:lnTo>
                  <a:lnTo>
                    <a:pt x="576674" y="22066"/>
                  </a:lnTo>
                  <a:lnTo>
                    <a:pt x="594323" y="23720"/>
                  </a:lnTo>
                  <a:lnTo>
                    <a:pt x="609764" y="26607"/>
                  </a:lnTo>
                  <a:lnTo>
                    <a:pt x="622185" y="30835"/>
                  </a:lnTo>
                  <a:lnTo>
                    <a:pt x="608596" y="72555"/>
                  </a:lnTo>
                  <a:lnTo>
                    <a:pt x="646404" y="72555"/>
                  </a:lnTo>
                  <a:lnTo>
                    <a:pt x="646404" y="21539"/>
                  </a:lnTo>
                  <a:close/>
                </a:path>
              </a:pathLst>
            </a:custGeom>
            <a:solidFill>
              <a:srgbClr val="2855A2"/>
            </a:solidFill>
          </p:spPr>
          <p:txBody>
            <a:bodyPr wrap="square" lIns="0" tIns="0" rIns="0" bIns="0" rtlCol="0"/>
            <a:lstStyle/>
            <a:p>
              <a:endParaRPr/>
            </a:p>
          </p:txBody>
        </p:sp>
      </p:grpSp>
      <p:sp>
        <p:nvSpPr>
          <p:cNvPr id="11" name="object 8">
            <a:extLst>
              <a:ext uri="{FF2B5EF4-FFF2-40B4-BE49-F238E27FC236}">
                <a16:creationId xmlns:a16="http://schemas.microsoft.com/office/drawing/2014/main" id="{F684924D-0C60-25A3-AB8D-307C6D734E3E}"/>
              </a:ext>
            </a:extLst>
          </p:cNvPr>
          <p:cNvSpPr txBox="1"/>
          <p:nvPr userDrawn="1"/>
        </p:nvSpPr>
        <p:spPr>
          <a:xfrm>
            <a:off x="527299" y="2337309"/>
            <a:ext cx="4514599" cy="182101"/>
          </a:xfrm>
          <a:prstGeom prst="rect">
            <a:avLst/>
          </a:prstGeom>
        </p:spPr>
        <p:txBody>
          <a:bodyPr vert="horz" wrap="square" lIns="0" tIns="12700" rIns="0" bIns="0" rtlCol="0">
            <a:spAutoFit/>
          </a:bodyPr>
          <a:lstStyle/>
          <a:p>
            <a:pPr marL="12700">
              <a:lnSpc>
                <a:spcPct val="100000"/>
              </a:lnSpc>
              <a:spcBef>
                <a:spcPts val="100"/>
              </a:spcBef>
            </a:pPr>
            <a:r>
              <a:rPr sz="1100">
                <a:latin typeface="Arial"/>
                <a:cs typeface="Arial"/>
              </a:rPr>
              <a:t>Body </a:t>
            </a:r>
            <a:r>
              <a:rPr sz="1100" spc="-20">
                <a:latin typeface="Arial"/>
                <a:cs typeface="Arial"/>
              </a:rPr>
              <a:t>text</a:t>
            </a:r>
            <a:endParaRPr sz="1100">
              <a:latin typeface="Arial"/>
              <a:cs typeface="Arial"/>
            </a:endParaRPr>
          </a:p>
        </p:txBody>
      </p:sp>
      <p:sp>
        <p:nvSpPr>
          <p:cNvPr id="12" name="object 9">
            <a:extLst>
              <a:ext uri="{FF2B5EF4-FFF2-40B4-BE49-F238E27FC236}">
                <a16:creationId xmlns:a16="http://schemas.microsoft.com/office/drawing/2014/main" id="{66413A83-76B2-2434-3C01-94F163749DD5}"/>
              </a:ext>
            </a:extLst>
          </p:cNvPr>
          <p:cNvSpPr txBox="1"/>
          <p:nvPr userDrawn="1"/>
        </p:nvSpPr>
        <p:spPr>
          <a:xfrm>
            <a:off x="527300" y="1599905"/>
            <a:ext cx="1128395" cy="360680"/>
          </a:xfrm>
          <a:prstGeom prst="rect">
            <a:avLst/>
          </a:prstGeom>
        </p:spPr>
        <p:txBody>
          <a:bodyPr vert="horz" wrap="square" lIns="0" tIns="12700" rIns="0" bIns="0" rtlCol="0">
            <a:spAutoFit/>
          </a:bodyPr>
          <a:lstStyle/>
          <a:p>
            <a:pPr marL="12700">
              <a:lnSpc>
                <a:spcPct val="100000"/>
              </a:lnSpc>
              <a:spcBef>
                <a:spcPts val="100"/>
              </a:spcBef>
            </a:pPr>
            <a:r>
              <a:rPr sz="2200" spc="-10">
                <a:solidFill>
                  <a:srgbClr val="FFFFFF"/>
                </a:solidFill>
                <a:latin typeface="Arial Black"/>
                <a:cs typeface="Arial Black"/>
              </a:rPr>
              <a:t>Header</a:t>
            </a:r>
            <a:endParaRPr sz="2200">
              <a:latin typeface="Arial Black"/>
              <a:cs typeface="Arial Black"/>
            </a:endParaRPr>
          </a:p>
        </p:txBody>
      </p:sp>
      <p:pic>
        <p:nvPicPr>
          <p:cNvPr id="13" name="object 11">
            <a:extLst>
              <a:ext uri="{FF2B5EF4-FFF2-40B4-BE49-F238E27FC236}">
                <a16:creationId xmlns:a16="http://schemas.microsoft.com/office/drawing/2014/main" id="{31BDCB40-1E87-F056-136E-C9545BCF26BA}"/>
              </a:ext>
            </a:extLst>
          </p:cNvPr>
          <p:cNvPicPr/>
          <p:nvPr userDrawn="1"/>
        </p:nvPicPr>
        <p:blipFill>
          <a:blip r:embed="rId2" cstate="print"/>
          <a:stretch>
            <a:fillRect/>
          </a:stretch>
        </p:blipFill>
        <p:spPr>
          <a:xfrm>
            <a:off x="5658002" y="2364003"/>
            <a:ext cx="4493996" cy="4611001"/>
          </a:xfrm>
          <a:prstGeom prst="rect">
            <a:avLst/>
          </a:prstGeom>
        </p:spPr>
      </p:pic>
      <p:sp>
        <p:nvSpPr>
          <p:cNvPr id="14" name="object 12">
            <a:extLst>
              <a:ext uri="{FF2B5EF4-FFF2-40B4-BE49-F238E27FC236}">
                <a16:creationId xmlns:a16="http://schemas.microsoft.com/office/drawing/2014/main" id="{0E7B3B30-D95E-1235-0563-3F6DD7DC356A}"/>
              </a:ext>
            </a:extLst>
          </p:cNvPr>
          <p:cNvSpPr/>
          <p:nvPr userDrawn="1"/>
        </p:nvSpPr>
        <p:spPr>
          <a:xfrm>
            <a:off x="341999" y="1818004"/>
            <a:ext cx="0" cy="5384165"/>
          </a:xfrm>
          <a:custGeom>
            <a:avLst/>
            <a:gdLst/>
            <a:ahLst/>
            <a:cxnLst/>
            <a:rect l="l" t="t" r="r" b="b"/>
            <a:pathLst>
              <a:path h="5384165">
                <a:moveTo>
                  <a:pt x="0" y="0"/>
                </a:moveTo>
                <a:lnTo>
                  <a:pt x="0" y="5383796"/>
                </a:lnTo>
              </a:path>
            </a:pathLst>
          </a:custGeom>
          <a:ln w="6350">
            <a:solidFill>
              <a:srgbClr val="B12672"/>
            </a:solidFill>
          </a:ln>
        </p:spPr>
        <p:txBody>
          <a:bodyPr wrap="square" lIns="0" tIns="0" rIns="0" bIns="0" rtlCol="0"/>
          <a:lstStyle/>
          <a:p>
            <a:endParaRPr/>
          </a:p>
        </p:txBody>
      </p:sp>
      <p:sp>
        <p:nvSpPr>
          <p:cNvPr id="15" name="object 13">
            <a:extLst>
              <a:ext uri="{FF2B5EF4-FFF2-40B4-BE49-F238E27FC236}">
                <a16:creationId xmlns:a16="http://schemas.microsoft.com/office/drawing/2014/main" id="{DC642F4E-1E2E-33E2-096F-A8C71C4B9384}"/>
              </a:ext>
            </a:extLst>
          </p:cNvPr>
          <p:cNvSpPr>
            <a:spLocks noGrp="1" noRot="1" noMove="1" noResize="1" noEditPoints="1" noAdjustHandles="1" noChangeArrowheads="1" noChangeShapeType="1"/>
          </p:cNvSpPr>
          <p:nvPr userDrawn="1"/>
        </p:nvSpPr>
        <p:spPr>
          <a:xfrm>
            <a:off x="341995" y="7196830"/>
            <a:ext cx="10350500" cy="0"/>
          </a:xfrm>
          <a:custGeom>
            <a:avLst/>
            <a:gdLst/>
            <a:ahLst/>
            <a:cxnLst/>
            <a:rect l="l" t="t" r="r" b="b"/>
            <a:pathLst>
              <a:path w="10350500">
                <a:moveTo>
                  <a:pt x="10350004" y="0"/>
                </a:moveTo>
                <a:lnTo>
                  <a:pt x="0" y="0"/>
                </a:lnTo>
              </a:path>
            </a:pathLst>
          </a:custGeom>
          <a:ln w="6350">
            <a:solidFill>
              <a:srgbClr val="B12672"/>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99B585AA-4530-5E10-9E9C-AEC18F4F45CC}"/>
              </a:ext>
            </a:extLst>
          </p:cNvPr>
          <p:cNvGrpSpPr/>
          <p:nvPr userDrawn="1"/>
        </p:nvGrpSpPr>
        <p:grpSpPr>
          <a:xfrm>
            <a:off x="7773001" y="5376005"/>
            <a:ext cx="2190115" cy="2076450"/>
            <a:chOff x="7773001" y="5376005"/>
            <a:chExt cx="2190115" cy="2076450"/>
          </a:xfrm>
        </p:grpSpPr>
        <p:sp>
          <p:nvSpPr>
            <p:cNvPr id="17" name="object 14">
              <a:extLst>
                <a:ext uri="{FF2B5EF4-FFF2-40B4-BE49-F238E27FC236}">
                  <a16:creationId xmlns:a16="http://schemas.microsoft.com/office/drawing/2014/main" id="{28A44CA4-6628-9CF0-EA91-C0A7FE3CB0EE}"/>
                </a:ext>
              </a:extLst>
            </p:cNvPr>
            <p:cNvSpPr/>
            <p:nvPr/>
          </p:nvSpPr>
          <p:spPr>
            <a:xfrm>
              <a:off x="7773001" y="5376005"/>
              <a:ext cx="2190115" cy="2076450"/>
            </a:xfrm>
            <a:custGeom>
              <a:avLst/>
              <a:gdLst/>
              <a:ahLst/>
              <a:cxnLst/>
              <a:rect l="l" t="t" r="r" b="b"/>
              <a:pathLst>
                <a:path w="2190115" h="2076450">
                  <a:moveTo>
                    <a:pt x="2081999" y="0"/>
                  </a:moveTo>
                  <a:lnTo>
                    <a:pt x="108000" y="0"/>
                  </a:lnTo>
                  <a:lnTo>
                    <a:pt x="65960" y="8486"/>
                  </a:lnTo>
                  <a:lnTo>
                    <a:pt x="31630" y="31630"/>
                  </a:lnTo>
                  <a:lnTo>
                    <a:pt x="8486" y="65960"/>
                  </a:lnTo>
                  <a:lnTo>
                    <a:pt x="0" y="108000"/>
                  </a:lnTo>
                  <a:lnTo>
                    <a:pt x="0" y="2076005"/>
                  </a:lnTo>
                  <a:lnTo>
                    <a:pt x="2190000" y="2076005"/>
                  </a:lnTo>
                  <a:lnTo>
                    <a:pt x="2190000" y="108000"/>
                  </a:lnTo>
                  <a:lnTo>
                    <a:pt x="2181514" y="65960"/>
                  </a:lnTo>
                  <a:lnTo>
                    <a:pt x="2158369" y="31630"/>
                  </a:lnTo>
                  <a:lnTo>
                    <a:pt x="2124040" y="8486"/>
                  </a:lnTo>
                  <a:lnTo>
                    <a:pt x="2081999" y="0"/>
                  </a:lnTo>
                  <a:close/>
                </a:path>
              </a:pathLst>
            </a:custGeom>
            <a:solidFill>
              <a:srgbClr val="B12672"/>
            </a:solidFill>
          </p:spPr>
          <p:txBody>
            <a:bodyPr wrap="square" lIns="0" tIns="0" rIns="0" bIns="0" rtlCol="0"/>
            <a:lstStyle/>
            <a:p>
              <a:endParaRPr/>
            </a:p>
          </p:txBody>
        </p:sp>
        <p:sp>
          <p:nvSpPr>
            <p:cNvPr id="18" name="object 15">
              <a:extLst>
                <a:ext uri="{FF2B5EF4-FFF2-40B4-BE49-F238E27FC236}">
                  <a16:creationId xmlns:a16="http://schemas.microsoft.com/office/drawing/2014/main" id="{4619A43C-520F-455E-502F-B020947B0A2B}"/>
                </a:ext>
              </a:extLst>
            </p:cNvPr>
            <p:cNvSpPr txBox="1"/>
            <p:nvPr/>
          </p:nvSpPr>
          <p:spPr>
            <a:xfrm>
              <a:off x="8021299" y="5805309"/>
              <a:ext cx="1637228" cy="182101"/>
            </a:xfrm>
            <a:prstGeom prst="rect">
              <a:avLst/>
            </a:prstGeom>
          </p:spPr>
          <p:txBody>
            <a:bodyPr vert="horz" wrap="square" lIns="0" tIns="12700" rIns="0" bIns="0" rtlCol="0">
              <a:spAutoFit/>
            </a:bodyPr>
            <a:lstStyle/>
            <a:p>
              <a:pPr marL="12700">
                <a:lnSpc>
                  <a:spcPct val="100000"/>
                </a:lnSpc>
                <a:spcBef>
                  <a:spcPts val="100"/>
                </a:spcBef>
              </a:pPr>
              <a:r>
                <a:rPr sz="1100" spc="-25">
                  <a:solidFill>
                    <a:srgbClr val="FFFFFF"/>
                  </a:solidFill>
                  <a:latin typeface="Arial"/>
                  <a:cs typeface="Arial"/>
                </a:rPr>
                <a:t>Text</a:t>
              </a:r>
              <a:endParaRPr sz="1100">
                <a:latin typeface="Arial"/>
                <a:cs typeface="Arial"/>
              </a:endParaRPr>
            </a:p>
          </p:txBody>
        </p:sp>
        <p:pic>
          <p:nvPicPr>
            <p:cNvPr id="19" name="object 16">
              <a:extLst>
                <a:ext uri="{FF2B5EF4-FFF2-40B4-BE49-F238E27FC236}">
                  <a16:creationId xmlns:a16="http://schemas.microsoft.com/office/drawing/2014/main" id="{8BAA9F6C-BAE5-BDAC-5DDF-A7A6D6724A72}"/>
                </a:ext>
              </a:extLst>
            </p:cNvPr>
            <p:cNvPicPr/>
            <p:nvPr/>
          </p:nvPicPr>
          <p:blipFill>
            <a:blip r:embed="rId3" cstate="print"/>
            <a:stretch>
              <a:fillRect/>
            </a:stretch>
          </p:blipFill>
          <p:spPr>
            <a:xfrm>
              <a:off x="8040269" y="5580011"/>
              <a:ext cx="158724" cy="158724"/>
            </a:xfrm>
            <a:prstGeom prst="rect">
              <a:avLst/>
            </a:prstGeom>
          </p:spPr>
        </p:pic>
      </p:grpSp>
    </p:spTree>
    <p:extLst>
      <p:ext uri="{BB962C8B-B14F-4D97-AF65-F5344CB8AC3E}">
        <p14:creationId xmlns:p14="http://schemas.microsoft.com/office/powerpoint/2010/main" val="50729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ag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End pag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FD362A-06B2-73A7-255E-EE6E45F3DDB4}"/>
              </a:ext>
            </a:extLst>
          </p:cNvPr>
          <p:cNvGrpSpPr/>
          <p:nvPr userDrawn="1"/>
        </p:nvGrpSpPr>
        <p:grpSpPr>
          <a:xfrm>
            <a:off x="179997" y="7200010"/>
            <a:ext cx="10512425" cy="360045"/>
            <a:chOff x="179997" y="7200010"/>
            <a:chExt cx="10512425" cy="360045"/>
          </a:xfrm>
        </p:grpSpPr>
        <p:sp>
          <p:nvSpPr>
            <p:cNvPr id="3" name="object 4">
              <a:extLst>
                <a:ext uri="{FF2B5EF4-FFF2-40B4-BE49-F238E27FC236}">
                  <a16:creationId xmlns:a16="http://schemas.microsoft.com/office/drawing/2014/main" id="{DB5DA296-E953-155E-B050-F019223B2FC1}"/>
                </a:ext>
              </a:extLst>
            </p:cNvPr>
            <p:cNvSpPr/>
            <p:nvPr/>
          </p:nvSpPr>
          <p:spPr>
            <a:xfrm>
              <a:off x="179997" y="7200010"/>
              <a:ext cx="10512425" cy="360045"/>
            </a:xfrm>
            <a:custGeom>
              <a:avLst/>
              <a:gdLst/>
              <a:ahLst/>
              <a:cxnLst/>
              <a:rect l="l" t="t" r="r" b="b"/>
              <a:pathLst>
                <a:path w="10512425" h="360045">
                  <a:moveTo>
                    <a:pt x="10511993" y="0"/>
                  </a:moveTo>
                  <a:lnTo>
                    <a:pt x="0" y="0"/>
                  </a:lnTo>
                  <a:lnTo>
                    <a:pt x="0" y="359994"/>
                  </a:lnTo>
                  <a:lnTo>
                    <a:pt x="10511993" y="359994"/>
                  </a:lnTo>
                  <a:lnTo>
                    <a:pt x="10511993" y="0"/>
                  </a:lnTo>
                  <a:close/>
                </a:path>
              </a:pathLst>
            </a:custGeom>
            <a:solidFill>
              <a:srgbClr val="002F87"/>
            </a:solidFill>
          </p:spPr>
          <p:txBody>
            <a:bodyPr wrap="square" lIns="0" tIns="0" rIns="0" bIns="0" rtlCol="0"/>
            <a:lstStyle/>
            <a:p>
              <a:endParaRPr/>
            </a:p>
          </p:txBody>
        </p:sp>
        <p:sp>
          <p:nvSpPr>
            <p:cNvPr id="4" name="object 5">
              <a:extLst>
                <a:ext uri="{FF2B5EF4-FFF2-40B4-BE49-F238E27FC236}">
                  <a16:creationId xmlns:a16="http://schemas.microsoft.com/office/drawing/2014/main" id="{D13F11BB-AECF-2AD4-0613-92F9DE44BADB}"/>
                </a:ext>
              </a:extLst>
            </p:cNvPr>
            <p:cNvSpPr txBox="1"/>
            <p:nvPr/>
          </p:nvSpPr>
          <p:spPr>
            <a:xfrm>
              <a:off x="6330962" y="7261655"/>
              <a:ext cx="3839210" cy="208279"/>
            </a:xfrm>
            <a:prstGeom prst="rect">
              <a:avLst/>
            </a:prstGeom>
          </p:spPr>
          <p:txBody>
            <a:bodyPr vert="horz" wrap="square" lIns="0" tIns="12700" rIns="0" bIns="0" rtlCol="0">
              <a:spAutoFit/>
            </a:bodyPr>
            <a:lstStyle/>
            <a:p>
              <a:pPr marL="12700">
                <a:lnSpc>
                  <a:spcPct val="100000"/>
                </a:lnSpc>
                <a:spcBef>
                  <a:spcPts val="100"/>
                </a:spcBef>
              </a:pPr>
              <a:r>
                <a:rPr sz="1200" b="1">
                  <a:solidFill>
                    <a:srgbClr val="FFFFFF"/>
                  </a:solidFill>
                  <a:latin typeface="Arial"/>
                  <a:cs typeface="Arial"/>
                </a:rPr>
                <a:t>ESR</a:t>
              </a:r>
              <a:r>
                <a:rPr sz="1200" b="1" spc="-15">
                  <a:solidFill>
                    <a:srgbClr val="FFFFFF"/>
                  </a:solidFill>
                  <a:latin typeface="Arial"/>
                  <a:cs typeface="Arial"/>
                </a:rPr>
                <a:t> </a:t>
              </a:r>
              <a:r>
                <a:rPr sz="1200" b="1">
                  <a:solidFill>
                    <a:srgbClr val="FFFFFF"/>
                  </a:solidFill>
                  <a:latin typeface="Arial"/>
                  <a:cs typeface="Arial"/>
                </a:rPr>
                <a:t>-</a:t>
              </a:r>
              <a:r>
                <a:rPr sz="1200" b="1" spc="-60">
                  <a:solidFill>
                    <a:srgbClr val="FFFFFF"/>
                  </a:solidFill>
                  <a:latin typeface="Arial"/>
                  <a:cs typeface="Arial"/>
                </a:rPr>
                <a:t> </a:t>
              </a:r>
              <a:r>
                <a:rPr sz="1200" b="1">
                  <a:solidFill>
                    <a:srgbClr val="FFFFFF"/>
                  </a:solidFill>
                  <a:latin typeface="Arial"/>
                  <a:cs typeface="Arial"/>
                </a:rPr>
                <a:t>A</a:t>
              </a:r>
              <a:r>
                <a:rPr sz="1200" b="1" spc="-60">
                  <a:solidFill>
                    <a:srgbClr val="FFFFFF"/>
                  </a:solidFill>
                  <a:latin typeface="Arial"/>
                  <a:cs typeface="Arial"/>
                </a:rPr>
                <a:t> </a:t>
              </a:r>
              <a:r>
                <a:rPr sz="1200" b="1">
                  <a:solidFill>
                    <a:srgbClr val="FFFFFF"/>
                  </a:solidFill>
                  <a:latin typeface="Arial"/>
                  <a:cs typeface="Arial"/>
                </a:rPr>
                <a:t>Workforce</a:t>
              </a:r>
              <a:r>
                <a:rPr sz="1200" b="1" spc="-15">
                  <a:solidFill>
                    <a:srgbClr val="FFFFFF"/>
                  </a:solidFill>
                  <a:latin typeface="Arial"/>
                  <a:cs typeface="Arial"/>
                </a:rPr>
                <a:t> </a:t>
              </a:r>
              <a:r>
                <a:rPr sz="1200" b="1">
                  <a:solidFill>
                    <a:srgbClr val="FFFFFF"/>
                  </a:solidFill>
                  <a:latin typeface="Arial"/>
                  <a:cs typeface="Arial"/>
                </a:rPr>
                <a:t>Service</a:t>
              </a:r>
              <a:r>
                <a:rPr sz="1200" b="1" spc="-15">
                  <a:solidFill>
                    <a:srgbClr val="FFFFFF"/>
                  </a:solidFill>
                  <a:latin typeface="Arial"/>
                  <a:cs typeface="Arial"/>
                </a:rPr>
                <a:t> </a:t>
              </a:r>
              <a:r>
                <a:rPr sz="1200" b="1">
                  <a:solidFill>
                    <a:srgbClr val="FFFFFF"/>
                  </a:solidFill>
                  <a:latin typeface="Arial"/>
                  <a:cs typeface="Arial"/>
                </a:rPr>
                <a:t>delivered</a:t>
              </a:r>
              <a:r>
                <a:rPr sz="1200" b="1" spc="-15">
                  <a:solidFill>
                    <a:srgbClr val="FFFFFF"/>
                  </a:solidFill>
                  <a:latin typeface="Arial"/>
                  <a:cs typeface="Arial"/>
                </a:rPr>
                <a:t> </a:t>
              </a:r>
              <a:r>
                <a:rPr sz="1200" b="1">
                  <a:solidFill>
                    <a:srgbClr val="FFFFFF"/>
                  </a:solidFill>
                  <a:latin typeface="Arial"/>
                  <a:cs typeface="Arial"/>
                </a:rPr>
                <a:t>by</a:t>
              </a:r>
              <a:r>
                <a:rPr sz="1200" b="1" spc="-15">
                  <a:solidFill>
                    <a:srgbClr val="FFFFFF"/>
                  </a:solidFill>
                  <a:latin typeface="Arial"/>
                  <a:cs typeface="Arial"/>
                </a:rPr>
                <a:t> </a:t>
              </a:r>
              <a:r>
                <a:rPr sz="1200" b="1">
                  <a:solidFill>
                    <a:srgbClr val="FFFFFF"/>
                  </a:solidFill>
                  <a:latin typeface="Arial"/>
                  <a:cs typeface="Arial"/>
                </a:rPr>
                <a:t>the</a:t>
              </a:r>
              <a:r>
                <a:rPr sz="1200" b="1" spc="-10">
                  <a:solidFill>
                    <a:srgbClr val="FFFFFF"/>
                  </a:solidFill>
                  <a:latin typeface="Arial"/>
                  <a:cs typeface="Arial"/>
                </a:rPr>
                <a:t> NHSBSA</a:t>
              </a:r>
              <a:endParaRPr sz="1200">
                <a:latin typeface="Arial"/>
                <a:cs typeface="Arial"/>
              </a:endParaRPr>
            </a:p>
          </p:txBody>
        </p:sp>
      </p:grpSp>
    </p:spTree>
    <p:extLst>
      <p:ext uri="{BB962C8B-B14F-4D97-AF65-F5344CB8AC3E}">
        <p14:creationId xmlns:p14="http://schemas.microsoft.com/office/powerpoint/2010/main" val="92826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58850" cy="942340"/>
          </a:xfrm>
          <a:custGeom>
            <a:avLst/>
            <a:gdLst/>
            <a:ahLst/>
            <a:cxnLst/>
            <a:rect l="l" t="t" r="r" b="b"/>
            <a:pathLst>
              <a:path w="958850" h="942340">
                <a:moveTo>
                  <a:pt x="958327" y="0"/>
                </a:moveTo>
                <a:lnTo>
                  <a:pt x="537158" y="0"/>
                </a:lnTo>
                <a:lnTo>
                  <a:pt x="0" y="527863"/>
                </a:lnTo>
                <a:lnTo>
                  <a:pt x="0" y="941744"/>
                </a:lnTo>
                <a:lnTo>
                  <a:pt x="958327" y="0"/>
                </a:lnTo>
                <a:close/>
              </a:path>
            </a:pathLst>
          </a:custGeom>
          <a:solidFill>
            <a:srgbClr val="B12672"/>
          </a:solidFill>
        </p:spPr>
        <p:txBody>
          <a:bodyPr wrap="square" lIns="0" tIns="0" rIns="0" bIns="0" rtlCol="0"/>
          <a:lstStyle/>
          <a:p>
            <a:endParaRPr/>
          </a:p>
        </p:txBody>
      </p:sp>
      <p:sp>
        <p:nvSpPr>
          <p:cNvPr id="17" name="bg object 17"/>
          <p:cNvSpPr/>
          <p:nvPr/>
        </p:nvSpPr>
        <p:spPr>
          <a:xfrm>
            <a:off x="0" y="0"/>
            <a:ext cx="550545" cy="541020"/>
          </a:xfrm>
          <a:custGeom>
            <a:avLst/>
            <a:gdLst/>
            <a:ahLst/>
            <a:cxnLst/>
            <a:rect l="l" t="t" r="r" b="b"/>
            <a:pathLst>
              <a:path w="550545" h="541020">
                <a:moveTo>
                  <a:pt x="550355" y="0"/>
                </a:moveTo>
                <a:lnTo>
                  <a:pt x="129186" y="0"/>
                </a:lnTo>
                <a:lnTo>
                  <a:pt x="0" y="126950"/>
                </a:lnTo>
                <a:lnTo>
                  <a:pt x="0" y="540832"/>
                </a:lnTo>
                <a:lnTo>
                  <a:pt x="550355" y="0"/>
                </a:lnTo>
                <a:close/>
              </a:path>
            </a:pathLst>
          </a:custGeom>
          <a:solidFill>
            <a:srgbClr val="D0A3B5"/>
          </a:solidFill>
        </p:spPr>
        <p:txBody>
          <a:bodyPr wrap="square" lIns="0" tIns="0" rIns="0" bIns="0" rtlCol="0"/>
          <a:lstStyle/>
          <a:p>
            <a:endParaRPr/>
          </a:p>
        </p:txBody>
      </p:sp>
      <p:sp>
        <p:nvSpPr>
          <p:cNvPr id="18" name="bg object 18"/>
          <p:cNvSpPr/>
          <p:nvPr/>
        </p:nvSpPr>
        <p:spPr>
          <a:xfrm>
            <a:off x="0" y="0"/>
            <a:ext cx="186055" cy="182880"/>
          </a:xfrm>
          <a:custGeom>
            <a:avLst/>
            <a:gdLst/>
            <a:ahLst/>
            <a:cxnLst/>
            <a:rect l="l" t="t" r="r" b="b"/>
            <a:pathLst>
              <a:path w="186055" h="182880">
                <a:moveTo>
                  <a:pt x="185878" y="0"/>
                </a:moveTo>
                <a:lnTo>
                  <a:pt x="0" y="0"/>
                </a:lnTo>
                <a:lnTo>
                  <a:pt x="0" y="182662"/>
                </a:lnTo>
                <a:lnTo>
                  <a:pt x="185878" y="0"/>
                </a:lnTo>
                <a:close/>
              </a:path>
            </a:pathLst>
          </a:custGeom>
          <a:solidFill>
            <a:srgbClr val="002F87"/>
          </a:solidFill>
        </p:spPr>
        <p:txBody>
          <a:bodyPr wrap="square" lIns="0" tIns="0" rIns="0" bIns="0" rtlCol="0"/>
          <a:lstStyle/>
          <a:p>
            <a:endParaRPr/>
          </a:p>
        </p:txBody>
      </p:sp>
      <p:sp>
        <p:nvSpPr>
          <p:cNvPr id="19" name="bg object 19"/>
          <p:cNvSpPr/>
          <p:nvPr/>
        </p:nvSpPr>
        <p:spPr>
          <a:xfrm>
            <a:off x="0" y="774001"/>
            <a:ext cx="10692130" cy="6786245"/>
          </a:xfrm>
          <a:custGeom>
            <a:avLst/>
            <a:gdLst/>
            <a:ahLst/>
            <a:cxnLst/>
            <a:rect l="l" t="t" r="r" b="b"/>
            <a:pathLst>
              <a:path w="10692130" h="6786245">
                <a:moveTo>
                  <a:pt x="10692003" y="6606006"/>
                </a:moveTo>
                <a:lnTo>
                  <a:pt x="179997" y="6606006"/>
                </a:lnTo>
                <a:lnTo>
                  <a:pt x="179997" y="0"/>
                </a:lnTo>
                <a:lnTo>
                  <a:pt x="0" y="0"/>
                </a:lnTo>
                <a:lnTo>
                  <a:pt x="0" y="6606006"/>
                </a:lnTo>
                <a:lnTo>
                  <a:pt x="0" y="6786004"/>
                </a:lnTo>
                <a:lnTo>
                  <a:pt x="179997" y="6786004"/>
                </a:lnTo>
                <a:lnTo>
                  <a:pt x="10692003" y="6786004"/>
                </a:lnTo>
                <a:lnTo>
                  <a:pt x="10692003" y="6606006"/>
                </a:lnTo>
                <a:close/>
              </a:path>
            </a:pathLst>
          </a:custGeom>
          <a:solidFill>
            <a:srgbClr val="B12672"/>
          </a:solidFill>
        </p:spPr>
        <p:txBody>
          <a:bodyPr wrap="square" lIns="0" tIns="0" rIns="0" bIns="0" rtlCol="0"/>
          <a:lstStyle/>
          <a:p>
            <a:endParaRPr/>
          </a:p>
        </p:txBody>
      </p:sp>
      <p:sp>
        <p:nvSpPr>
          <p:cNvPr id="2" name="Holder 2"/>
          <p:cNvSpPr>
            <a:spLocks noGrp="1"/>
          </p:cNvSpPr>
          <p:nvPr>
            <p:ph type="title"/>
          </p:nvPr>
        </p:nvSpPr>
        <p:spPr>
          <a:xfrm>
            <a:off x="501900" y="1516536"/>
            <a:ext cx="9689600" cy="1292960"/>
          </a:xfrm>
          <a:prstGeom prst="rect">
            <a:avLst/>
          </a:prstGeom>
        </p:spPr>
        <p:txBody>
          <a:bodyPr wrap="square" lIns="0" tIns="0" rIns="0" bIns="0">
            <a:spAutoFit/>
          </a:bodyPr>
          <a:lstStyle>
            <a:lvl1pPr>
              <a:defRPr sz="1400" b="0" i="0">
                <a:solidFill>
                  <a:srgbClr val="002F87"/>
                </a:solidFill>
                <a:latin typeface="Arial Black"/>
                <a:cs typeface="Arial Black"/>
              </a:defRPr>
            </a:lvl1pPr>
          </a:lstStyle>
          <a:p>
            <a:endParaRPr/>
          </a:p>
        </p:txBody>
      </p:sp>
      <p:sp>
        <p:nvSpPr>
          <p:cNvPr id="3" name="Holder 3"/>
          <p:cNvSpPr>
            <a:spLocks noGrp="1"/>
          </p:cNvSpPr>
          <p:nvPr>
            <p:ph type="body" idx="1"/>
          </p:nvPr>
        </p:nvSpPr>
        <p:spPr>
          <a:xfrm>
            <a:off x="501900" y="2624830"/>
            <a:ext cx="9694545" cy="184666"/>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 id="2147483667" r:id="rId7"/>
  </p:sldLayoutIdLst>
  <p:txStyles>
    <p:titleStyle>
      <a:lvl1pPr>
        <a:defRPr>
          <a:latin typeface="+mj-lt"/>
          <a:ea typeface="+mj-ea"/>
          <a:cs typeface="+mj-cs"/>
        </a:defRPr>
      </a:lvl1pPr>
    </p:titleStyle>
    <p:bodyStyle>
      <a:lvl1pPr marL="0">
        <a:defRPr sz="1200">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my.esr.nhs.uk/dashboard/web/usermanual/home/-/knowledge_base/esr-user-manual/how-to-enter-and-maintain-apprenticeship-details?_com_liferay_knowledge_base_web_portlet_DisplayPortlet_backURL=https%3A%2F%2Fmy.esr.nhs.uk%2Fdashboard%2Fweb%2Fusermanu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www.esrsupport.co.uk/ESRBI/guide/v2/Staff%20in%20Post%20Dashboard/#apprenticeships-summary" TargetMode="External"/><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0.jpeg"/><Relationship Id="rId4" Type="http://schemas.openxmlformats.org/officeDocument/2006/relationships/image" Target="../media/image15.png"/><Relationship Id="rId9" Type="http://schemas.openxmlformats.org/officeDocument/2006/relationships/hyperlink" Target="http://www.esrsupport.co.uk/ESRBI/guide/v2/Learning%20Administration%20Dashboard/#apprenticeships-det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usiness Services Authority logo">
            <a:extLst>
              <a:ext uri="{FF2B5EF4-FFF2-40B4-BE49-F238E27FC236}">
                <a16:creationId xmlns:a16="http://schemas.microsoft.com/office/drawing/2014/main" id="{6A762292-7DE1-7FD2-8FF9-7F527C8B9512}"/>
              </a:ext>
              <a:ext uri="{C183D7F6-B498-43B3-948B-1728B52AA6E4}">
                <adec:decorative xmlns:adec="http://schemas.microsoft.com/office/drawing/2017/decorative" val="0"/>
              </a:ext>
            </a:extLst>
          </p:cNvPr>
          <p:cNvGrpSpPr>
            <a:grpSpLocks noGrp="1" noUngrp="1" noRot="1" noMove="1" noResize="1"/>
          </p:cNvGrpSpPr>
          <p:nvPr/>
        </p:nvGrpSpPr>
        <p:grpSpPr>
          <a:xfrm>
            <a:off x="7927829" y="299999"/>
            <a:ext cx="2393315" cy="517068"/>
            <a:chOff x="7927829" y="299999"/>
            <a:chExt cx="2393315" cy="517068"/>
          </a:xfrm>
        </p:grpSpPr>
        <p:sp>
          <p:nvSpPr>
            <p:cNvPr id="6" name="object 6"/>
            <p:cNvSpPr txBox="1">
              <a:spLocks noGrp="1" noRot="1" noMove="1" noResize="1" noEditPoints="1" noAdjustHandles="1" noChangeArrowheads="1" noChangeShapeType="1"/>
            </p:cNvSpPr>
            <p:nvPr/>
          </p:nvSpPr>
          <p:spPr>
            <a:xfrm>
              <a:off x="7927829" y="570688"/>
              <a:ext cx="2393315" cy="246379"/>
            </a:xfrm>
            <a:prstGeom prst="rect">
              <a:avLst/>
            </a:prstGeom>
          </p:spPr>
          <p:txBody>
            <a:bodyPr vert="horz" wrap="square" lIns="0" tIns="12065" rIns="0" bIns="0" rtlCol="0">
              <a:spAutoFit/>
            </a:bodyPr>
            <a:lstStyle/>
            <a:p>
              <a:pPr marL="12700">
                <a:lnSpc>
                  <a:spcPct val="100000"/>
                </a:lnSpc>
                <a:spcBef>
                  <a:spcPts val="95"/>
                </a:spcBef>
              </a:pPr>
              <a:r>
                <a:rPr sz="1450" b="1">
                  <a:latin typeface="Frutiger LT Std 45 Light"/>
                  <a:cs typeface="Frutiger LT Std 45 Light"/>
                </a:rPr>
                <a:t>Business</a:t>
              </a:r>
              <a:r>
                <a:rPr sz="1450" b="1" spc="-65">
                  <a:latin typeface="Frutiger LT Std 45 Light"/>
                  <a:cs typeface="Frutiger LT Std 45 Light"/>
                </a:rPr>
                <a:t> </a:t>
              </a:r>
              <a:r>
                <a:rPr sz="1450" b="1">
                  <a:latin typeface="Frutiger LT Std 45 Light"/>
                  <a:cs typeface="Frutiger LT Std 45 Light"/>
                </a:rPr>
                <a:t>Services</a:t>
              </a:r>
              <a:r>
                <a:rPr sz="1450" b="1" spc="-60">
                  <a:latin typeface="Frutiger LT Std 45 Light"/>
                  <a:cs typeface="Frutiger LT Std 45 Light"/>
                </a:rPr>
                <a:t> </a:t>
              </a:r>
              <a:r>
                <a:rPr sz="1450" b="1" spc="-10">
                  <a:latin typeface="Frutiger LT Std 45 Light"/>
                  <a:cs typeface="Frutiger LT Std 45 Light"/>
                </a:rPr>
                <a:t>Authority</a:t>
              </a:r>
              <a:endParaRPr sz="1450">
                <a:latin typeface="Frutiger LT Std 45 Light"/>
                <a:cs typeface="Frutiger LT Std 45 Light"/>
              </a:endParaRPr>
            </a:p>
          </p:txBody>
        </p:sp>
        <p:sp>
          <p:nvSpPr>
            <p:cNvPr id="7" name="object 7"/>
            <p:cNvSpPr>
              <a:spLocks noGrp="1" noRot="1" noMove="1" noResize="1" noEditPoints="1" noAdjustHandles="1" noChangeArrowheads="1" noChangeShapeType="1"/>
            </p:cNvSpPr>
            <p:nvPr/>
          </p:nvSpPr>
          <p:spPr>
            <a:xfrm>
              <a:off x="9658527" y="299999"/>
              <a:ext cx="646430" cy="260350"/>
            </a:xfrm>
            <a:custGeom>
              <a:avLst/>
              <a:gdLst/>
              <a:ahLst/>
              <a:cxnLst/>
              <a:rect l="l" t="t" r="r" b="b"/>
              <a:pathLst>
                <a:path w="646429" h="260350">
                  <a:moveTo>
                    <a:pt x="646404" y="0"/>
                  </a:moveTo>
                  <a:lnTo>
                    <a:pt x="0" y="0"/>
                  </a:lnTo>
                  <a:lnTo>
                    <a:pt x="0" y="260299"/>
                  </a:lnTo>
                  <a:lnTo>
                    <a:pt x="646404" y="260299"/>
                  </a:lnTo>
                  <a:lnTo>
                    <a:pt x="646404" y="238264"/>
                  </a:lnTo>
                  <a:lnTo>
                    <a:pt x="500595" y="238264"/>
                  </a:lnTo>
                  <a:lnTo>
                    <a:pt x="483840" y="237373"/>
                  </a:lnTo>
                  <a:lnTo>
                    <a:pt x="466772" y="234986"/>
                  </a:lnTo>
                  <a:lnTo>
                    <a:pt x="465148" y="234645"/>
                  </a:lnTo>
                  <a:lnTo>
                    <a:pt x="18224" y="234645"/>
                  </a:lnTo>
                  <a:lnTo>
                    <a:pt x="63207" y="25120"/>
                  </a:lnTo>
                  <a:lnTo>
                    <a:pt x="522956" y="25120"/>
                  </a:lnTo>
                  <a:lnTo>
                    <a:pt x="523493" y="24915"/>
                  </a:lnTo>
                  <a:lnTo>
                    <a:pt x="557631" y="21539"/>
                  </a:lnTo>
                  <a:lnTo>
                    <a:pt x="646404" y="21539"/>
                  </a:lnTo>
                  <a:lnTo>
                    <a:pt x="646404" y="0"/>
                  </a:lnTo>
                  <a:close/>
                </a:path>
                <a:path w="646429" h="260350">
                  <a:moveTo>
                    <a:pt x="562152" y="62966"/>
                  </a:moveTo>
                  <a:lnTo>
                    <a:pt x="546392" y="63748"/>
                  </a:lnTo>
                  <a:lnTo>
                    <a:pt x="533573" y="66709"/>
                  </a:lnTo>
                  <a:lnTo>
                    <a:pt x="524907" y="72835"/>
                  </a:lnTo>
                  <a:lnTo>
                    <a:pt x="521728" y="83083"/>
                  </a:lnTo>
                  <a:lnTo>
                    <a:pt x="534502" y="99506"/>
                  </a:lnTo>
                  <a:lnTo>
                    <a:pt x="562603" y="111471"/>
                  </a:lnTo>
                  <a:lnTo>
                    <a:pt x="590705" y="129803"/>
                  </a:lnTo>
                  <a:lnTo>
                    <a:pt x="603478" y="165328"/>
                  </a:lnTo>
                  <a:lnTo>
                    <a:pt x="594275" y="201156"/>
                  </a:lnTo>
                  <a:lnTo>
                    <a:pt x="570363" y="223513"/>
                  </a:lnTo>
                  <a:lnTo>
                    <a:pt x="537288" y="235012"/>
                  </a:lnTo>
                  <a:lnTo>
                    <a:pt x="500595" y="238264"/>
                  </a:lnTo>
                  <a:lnTo>
                    <a:pt x="646404" y="238264"/>
                  </a:lnTo>
                  <a:lnTo>
                    <a:pt x="646404" y="72555"/>
                  </a:lnTo>
                  <a:lnTo>
                    <a:pt x="608596" y="72555"/>
                  </a:lnTo>
                  <a:lnTo>
                    <a:pt x="599684" y="68908"/>
                  </a:lnTo>
                  <a:lnTo>
                    <a:pt x="589103" y="65851"/>
                  </a:lnTo>
                  <a:lnTo>
                    <a:pt x="576658" y="63748"/>
                  </a:lnTo>
                  <a:lnTo>
                    <a:pt x="562152" y="62966"/>
                  </a:lnTo>
                  <a:close/>
                </a:path>
                <a:path w="646429" h="260350">
                  <a:moveTo>
                    <a:pt x="101206" y="89661"/>
                  </a:moveTo>
                  <a:lnTo>
                    <a:pt x="100609" y="89661"/>
                  </a:lnTo>
                  <a:lnTo>
                    <a:pt x="71323" y="234645"/>
                  </a:lnTo>
                  <a:lnTo>
                    <a:pt x="145237" y="234645"/>
                  </a:lnTo>
                  <a:lnTo>
                    <a:pt x="101206" y="89661"/>
                  </a:lnTo>
                  <a:close/>
                </a:path>
                <a:path w="646429" h="260350">
                  <a:moveTo>
                    <a:pt x="280695" y="25120"/>
                  </a:moveTo>
                  <a:lnTo>
                    <a:pt x="259892" y="25120"/>
                  </a:lnTo>
                  <a:lnTo>
                    <a:pt x="215265" y="234645"/>
                  </a:lnTo>
                  <a:lnTo>
                    <a:pt x="236943" y="234645"/>
                  </a:lnTo>
                  <a:lnTo>
                    <a:pt x="280695" y="25120"/>
                  </a:lnTo>
                  <a:close/>
                </a:path>
                <a:path w="646429" h="260350">
                  <a:moveTo>
                    <a:pt x="378739" y="144906"/>
                  </a:moveTo>
                  <a:lnTo>
                    <a:pt x="312038" y="144906"/>
                  </a:lnTo>
                  <a:lnTo>
                    <a:pt x="293331" y="234645"/>
                  </a:lnTo>
                  <a:lnTo>
                    <a:pt x="360032" y="234645"/>
                  </a:lnTo>
                  <a:lnTo>
                    <a:pt x="378739" y="144906"/>
                  </a:lnTo>
                  <a:close/>
                </a:path>
                <a:path w="646429" h="260350">
                  <a:moveTo>
                    <a:pt x="522956" y="25120"/>
                  </a:moveTo>
                  <a:lnTo>
                    <a:pt x="460184" y="25120"/>
                  </a:lnTo>
                  <a:lnTo>
                    <a:pt x="416432" y="234645"/>
                  </a:lnTo>
                  <a:lnTo>
                    <a:pt x="465148" y="234645"/>
                  </a:lnTo>
                  <a:lnTo>
                    <a:pt x="450328" y="231529"/>
                  </a:lnTo>
                  <a:lnTo>
                    <a:pt x="435444" y="227431"/>
                  </a:lnTo>
                  <a:lnTo>
                    <a:pt x="448729" y="184797"/>
                  </a:lnTo>
                  <a:lnTo>
                    <a:pt x="541025" y="184797"/>
                  </a:lnTo>
                  <a:lnTo>
                    <a:pt x="545541" y="171907"/>
                  </a:lnTo>
                  <a:lnTo>
                    <a:pt x="532767" y="153512"/>
                  </a:lnTo>
                  <a:lnTo>
                    <a:pt x="504666" y="141400"/>
                  </a:lnTo>
                  <a:lnTo>
                    <a:pt x="476564" y="124513"/>
                  </a:lnTo>
                  <a:lnTo>
                    <a:pt x="463791" y="91795"/>
                  </a:lnTo>
                  <a:lnTo>
                    <a:pt x="471961" y="58015"/>
                  </a:lnTo>
                  <a:lnTo>
                    <a:pt x="493399" y="36398"/>
                  </a:lnTo>
                  <a:lnTo>
                    <a:pt x="522956" y="25120"/>
                  </a:lnTo>
                  <a:close/>
                </a:path>
                <a:path w="646429" h="260350">
                  <a:moveTo>
                    <a:pt x="541025" y="184797"/>
                  </a:moveTo>
                  <a:lnTo>
                    <a:pt x="448729" y="184797"/>
                  </a:lnTo>
                  <a:lnTo>
                    <a:pt x="458947" y="189725"/>
                  </a:lnTo>
                  <a:lnTo>
                    <a:pt x="471947" y="193521"/>
                  </a:lnTo>
                  <a:lnTo>
                    <a:pt x="486305" y="195961"/>
                  </a:lnTo>
                  <a:lnTo>
                    <a:pt x="500595" y="196824"/>
                  </a:lnTo>
                  <a:lnTo>
                    <a:pt x="515051" y="195961"/>
                  </a:lnTo>
                  <a:lnTo>
                    <a:pt x="529640" y="192471"/>
                  </a:lnTo>
                  <a:lnTo>
                    <a:pt x="540983" y="184919"/>
                  </a:lnTo>
                  <a:close/>
                </a:path>
                <a:path w="646429" h="260350">
                  <a:moveTo>
                    <a:pt x="206781" y="25120"/>
                  </a:moveTo>
                  <a:lnTo>
                    <a:pt x="133464" y="25120"/>
                  </a:lnTo>
                  <a:lnTo>
                    <a:pt x="176631" y="170408"/>
                  </a:lnTo>
                  <a:lnTo>
                    <a:pt x="177215" y="170408"/>
                  </a:lnTo>
                  <a:lnTo>
                    <a:pt x="206781" y="25120"/>
                  </a:lnTo>
                  <a:close/>
                </a:path>
                <a:path w="646429" h="260350">
                  <a:moveTo>
                    <a:pt x="403783" y="25120"/>
                  </a:moveTo>
                  <a:lnTo>
                    <a:pt x="337083" y="25120"/>
                  </a:lnTo>
                  <a:lnTo>
                    <a:pt x="320522" y="105282"/>
                  </a:lnTo>
                  <a:lnTo>
                    <a:pt x="387184" y="105282"/>
                  </a:lnTo>
                  <a:lnTo>
                    <a:pt x="403783" y="25120"/>
                  </a:lnTo>
                  <a:close/>
                </a:path>
                <a:path w="646429" h="260350">
                  <a:moveTo>
                    <a:pt x="646404" y="21539"/>
                  </a:moveTo>
                  <a:lnTo>
                    <a:pt x="557631" y="21539"/>
                  </a:lnTo>
                  <a:lnTo>
                    <a:pt x="576674" y="22066"/>
                  </a:lnTo>
                  <a:lnTo>
                    <a:pt x="594323" y="23720"/>
                  </a:lnTo>
                  <a:lnTo>
                    <a:pt x="609764" y="26607"/>
                  </a:lnTo>
                  <a:lnTo>
                    <a:pt x="622185" y="30835"/>
                  </a:lnTo>
                  <a:lnTo>
                    <a:pt x="608596" y="72555"/>
                  </a:lnTo>
                  <a:lnTo>
                    <a:pt x="646404" y="72555"/>
                  </a:lnTo>
                  <a:lnTo>
                    <a:pt x="646404" y="21539"/>
                  </a:lnTo>
                  <a:close/>
                </a:path>
              </a:pathLst>
            </a:custGeom>
            <a:solidFill>
              <a:srgbClr val="2855A2"/>
            </a:solidFill>
          </p:spPr>
          <p:txBody>
            <a:bodyPr wrap="square" lIns="0" tIns="0" rIns="0" bIns="0" rtlCol="0"/>
            <a:lstStyle/>
            <a:p>
              <a:endParaRPr/>
            </a:p>
          </p:txBody>
        </p:sp>
      </p:grpSp>
      <p:sp>
        <p:nvSpPr>
          <p:cNvPr id="5" name="object 5" descr="Title - Electronic Staff Record&#10;"/>
          <p:cNvSpPr txBox="1">
            <a:spLocks noGrp="1" noRot="1" noMove="1" noResize="1" noEditPoints="1" noAdjustHandles="1" noChangeArrowheads="1" noChangeShapeType="1"/>
          </p:cNvSpPr>
          <p:nvPr/>
        </p:nvSpPr>
        <p:spPr>
          <a:xfrm>
            <a:off x="527300" y="778866"/>
            <a:ext cx="4790440" cy="543560"/>
          </a:xfrm>
          <a:prstGeom prst="rect">
            <a:avLst/>
          </a:prstGeom>
        </p:spPr>
        <p:txBody>
          <a:bodyPr vert="horz" wrap="square" lIns="0" tIns="12700" rIns="0" bIns="0" rtlCol="0">
            <a:spAutoFit/>
          </a:bodyPr>
          <a:lstStyle/>
          <a:p>
            <a:pPr marL="12700" algn="l">
              <a:lnSpc>
                <a:spcPct val="100000"/>
              </a:lnSpc>
              <a:spcBef>
                <a:spcPts val="100"/>
              </a:spcBef>
            </a:pPr>
            <a:r>
              <a:rPr sz="3400" b="1" dirty="0">
                <a:solidFill>
                  <a:srgbClr val="002F87"/>
                </a:solidFill>
                <a:latin typeface="Arial"/>
                <a:cs typeface="Arial"/>
              </a:rPr>
              <a:t>Electronic</a:t>
            </a:r>
            <a:r>
              <a:rPr sz="3400" b="1" spc="-100" dirty="0">
                <a:solidFill>
                  <a:srgbClr val="002F87"/>
                </a:solidFill>
                <a:latin typeface="Arial"/>
                <a:cs typeface="Arial"/>
              </a:rPr>
              <a:t> </a:t>
            </a:r>
            <a:r>
              <a:rPr sz="3400" b="1" dirty="0">
                <a:solidFill>
                  <a:srgbClr val="002F87"/>
                </a:solidFill>
                <a:latin typeface="Arial"/>
                <a:cs typeface="Arial"/>
              </a:rPr>
              <a:t>Staff</a:t>
            </a:r>
            <a:r>
              <a:rPr sz="3400" b="1" spc="-100" dirty="0">
                <a:solidFill>
                  <a:srgbClr val="002F87"/>
                </a:solidFill>
                <a:latin typeface="Arial"/>
                <a:cs typeface="Arial"/>
              </a:rPr>
              <a:t> </a:t>
            </a:r>
            <a:r>
              <a:rPr sz="3400" b="1" spc="-10" dirty="0">
                <a:solidFill>
                  <a:srgbClr val="002F87"/>
                </a:solidFill>
                <a:latin typeface="Arial"/>
                <a:cs typeface="Arial"/>
              </a:rPr>
              <a:t>Record</a:t>
            </a:r>
            <a:endParaRPr sz="3400" dirty="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171180" y="1488892"/>
            <a:ext cx="10522220" cy="558165"/>
          </a:xfrm>
          <a:custGeom>
            <a:avLst/>
            <a:gdLst/>
            <a:ahLst/>
            <a:cxnLst/>
            <a:rect l="l" t="t" r="r" b="b"/>
            <a:pathLst>
              <a:path w="10692130" h="558164">
                <a:moveTo>
                  <a:pt x="10692003" y="0"/>
                </a:moveTo>
                <a:lnTo>
                  <a:pt x="0" y="0"/>
                </a:lnTo>
                <a:lnTo>
                  <a:pt x="0" y="557999"/>
                </a:lnTo>
                <a:lnTo>
                  <a:pt x="10692003" y="557999"/>
                </a:lnTo>
                <a:lnTo>
                  <a:pt x="10692003" y="0"/>
                </a:lnTo>
                <a:close/>
              </a:path>
            </a:pathLst>
          </a:custGeom>
          <a:solidFill>
            <a:srgbClr val="B12672"/>
          </a:solidFill>
        </p:spPr>
        <p:txBody>
          <a:bodyPr wrap="square" lIns="0" tIns="0" rIns="0" bIns="0" rtlCol="0"/>
          <a:lstStyle/>
          <a:p>
            <a:endParaRPr lang="en-GB">
              <a:solidFill>
                <a:schemeClr val="tx1"/>
              </a:solidFill>
            </a:endParaRPr>
          </a:p>
        </p:txBody>
      </p:sp>
      <p:sp>
        <p:nvSpPr>
          <p:cNvPr id="9" name="object 9" descr="Heading - Apprenticeships in ESR"/>
          <p:cNvSpPr txBox="1"/>
          <p:nvPr/>
        </p:nvSpPr>
        <p:spPr>
          <a:xfrm>
            <a:off x="527300" y="1599905"/>
            <a:ext cx="4773974" cy="351378"/>
          </a:xfrm>
          <a:prstGeom prst="rect">
            <a:avLst/>
          </a:prstGeom>
        </p:spPr>
        <p:txBody>
          <a:bodyPr vert="horz" wrap="square" lIns="0" tIns="12700" rIns="0" bIns="0" rtlCol="0">
            <a:spAutoFit/>
          </a:bodyPr>
          <a:lstStyle/>
          <a:p>
            <a:pPr marL="12700" algn="l">
              <a:lnSpc>
                <a:spcPct val="100000"/>
              </a:lnSpc>
              <a:spcBef>
                <a:spcPts val="100"/>
              </a:spcBef>
            </a:pPr>
            <a:r>
              <a:rPr lang="en-GB" sz="2200" spc="-10" dirty="0">
                <a:solidFill>
                  <a:srgbClr val="FFFFFF"/>
                </a:solidFill>
                <a:latin typeface="Arial Black"/>
                <a:cs typeface="Arial Black"/>
              </a:rPr>
              <a:t>Apprenticeships in ESR</a:t>
            </a:r>
            <a:endParaRPr sz="2200" dirty="0">
              <a:latin typeface="Arial Black"/>
              <a:cs typeface="Arial Black"/>
            </a:endParaRPr>
          </a:p>
        </p:txBody>
      </p:sp>
      <p:sp>
        <p:nvSpPr>
          <p:cNvPr id="3" name="object 3" descr="Text"/>
          <p:cNvSpPr/>
          <p:nvPr/>
        </p:nvSpPr>
        <p:spPr>
          <a:xfrm>
            <a:off x="341995" y="2142832"/>
            <a:ext cx="5445029" cy="4917107"/>
          </a:xfrm>
          <a:custGeom>
            <a:avLst/>
            <a:gdLst/>
            <a:ahLst/>
            <a:cxnLst/>
            <a:rect l="l" t="t" r="r" b="b"/>
            <a:pathLst>
              <a:path w="5121275" h="5283200">
                <a:moveTo>
                  <a:pt x="0" y="5282996"/>
                </a:moveTo>
                <a:lnTo>
                  <a:pt x="5120995" y="5282996"/>
                </a:lnTo>
                <a:lnTo>
                  <a:pt x="5120995" y="0"/>
                </a:lnTo>
                <a:lnTo>
                  <a:pt x="0" y="0"/>
                </a:lnTo>
                <a:lnTo>
                  <a:pt x="0" y="5282996"/>
                </a:lnTo>
                <a:close/>
              </a:path>
            </a:pathLst>
          </a:custGeom>
          <a:solidFill>
            <a:srgbClr val="F7F5F7"/>
          </a:solidFill>
        </p:spPr>
        <p:txBody>
          <a:bodyPr wrap="square" lIns="0" tIns="0" rIns="0" bIns="0" rtlCol="0"/>
          <a:lstStyle/>
          <a:p>
            <a:endParaRPr/>
          </a:p>
        </p:txBody>
      </p:sp>
      <p:sp>
        <p:nvSpPr>
          <p:cNvPr id="8" name="object 8" descr="Detailed text box"/>
          <p:cNvSpPr txBox="1"/>
          <p:nvPr/>
        </p:nvSpPr>
        <p:spPr>
          <a:xfrm>
            <a:off x="533306" y="2295753"/>
            <a:ext cx="5062406" cy="5137304"/>
          </a:xfrm>
          <a:prstGeom prst="rect">
            <a:avLst/>
          </a:prstGeom>
        </p:spPr>
        <p:txBody>
          <a:bodyPr vert="horz" wrap="square" lIns="0" tIns="12700" rIns="0" bIns="0" rtlCol="0">
            <a:spAutoFit/>
          </a:bodyPr>
          <a:lstStyle/>
          <a:p>
            <a:pPr marL="12700" algn="l">
              <a:spcBef>
                <a:spcPts val="100"/>
              </a:spcBef>
            </a:pPr>
            <a:r>
              <a:rPr lang="en-GB" dirty="0">
                <a:effectLst/>
                <a:latin typeface="Arial" panose="020B0604020202020204" pitchFamily="34" charset="0"/>
                <a:ea typeface="Tahoma" panose="020B0604030504040204" pitchFamily="34" charset="0"/>
                <a:cs typeface="Arial" panose="020B0604020202020204" pitchFamily="34" charset="0"/>
              </a:rPr>
              <a:t>Apprentice details can be recorded in ESR to identify the employees that are on apprenticeship schemes, their status and relevant dates.</a:t>
            </a:r>
            <a:endParaRPr lang="en-GB" dirty="0">
              <a:latin typeface="Arial" panose="020B0604020202020204" pitchFamily="34" charset="0"/>
              <a:ea typeface="Tahoma" panose="020B0604030504040204" pitchFamily="34" charset="0"/>
              <a:cs typeface="Arial" panose="020B0604020202020204" pitchFamily="34" charset="0"/>
            </a:endParaRPr>
          </a:p>
          <a:p>
            <a:pPr marL="12700" algn="l">
              <a:lnSpc>
                <a:spcPct val="100000"/>
              </a:lnSpc>
              <a:spcBef>
                <a:spcPts val="100"/>
              </a:spcBef>
            </a:pPr>
            <a:endParaRPr lang="en-GB" dirty="0">
              <a:latin typeface="Arial" panose="020B0604020202020204" pitchFamily="34" charset="0"/>
              <a:ea typeface="Tahoma" panose="020B0604030504040204" pitchFamily="34" charset="0"/>
              <a:cs typeface="Arial" panose="020B0604020202020204" pitchFamily="34" charset="0"/>
            </a:endParaRPr>
          </a:p>
          <a:p>
            <a:pPr marL="12700" algn="l">
              <a:spcBef>
                <a:spcPts val="100"/>
              </a:spcBef>
            </a:pPr>
            <a:r>
              <a:rPr lang="en-GB" dirty="0">
                <a:latin typeface="Arial" panose="020B0604020202020204" pitchFamily="34" charset="0"/>
                <a:cs typeface="Arial" panose="020B0604020202020204" pitchFamily="34" charset="0"/>
              </a:rPr>
              <a:t>The principle of including the information that is currently held is to ensure accurate recording of the apprenticeship details that is required to satisfy national reporting requirements for public sector organisations as well as enabling local monitoring of this data.</a:t>
            </a:r>
          </a:p>
          <a:p>
            <a:pPr marL="12700" algn="l">
              <a:lnSpc>
                <a:spcPct val="100000"/>
              </a:lnSpc>
              <a:spcBef>
                <a:spcPts val="100"/>
              </a:spcBef>
            </a:pPr>
            <a:endParaRPr lang="en-GB" dirty="0">
              <a:latin typeface="Arial" panose="020B0604020202020204" pitchFamily="34" charset="0"/>
              <a:cs typeface="Arial" panose="020B0604020202020204" pitchFamily="34" charset="0"/>
            </a:endParaRPr>
          </a:p>
          <a:p>
            <a:pPr marL="12700" algn="l">
              <a:spcBef>
                <a:spcPts val="100"/>
              </a:spcBef>
            </a:pPr>
            <a:r>
              <a:rPr lang="en-GB" dirty="0">
                <a:latin typeface="Arial" panose="020B0604020202020204" pitchFamily="34" charset="0"/>
                <a:ea typeface="Tahoma" panose="020B0604030504040204" pitchFamily="34" charset="0"/>
                <a:cs typeface="Arial" panose="020B0604020202020204" pitchFamily="34" charset="0"/>
              </a:rPr>
              <a:t>T</a:t>
            </a:r>
            <a:r>
              <a:rPr lang="en-GB" dirty="0">
                <a:effectLst/>
                <a:latin typeface="Arial" panose="020B0604020202020204" pitchFamily="34" charset="0"/>
                <a:ea typeface="Tahoma" panose="020B0604030504040204" pitchFamily="34" charset="0"/>
                <a:cs typeface="Arial" panose="020B0604020202020204" pitchFamily="34" charset="0"/>
              </a:rPr>
              <a:t>he Assignment EIT (</a:t>
            </a:r>
            <a:r>
              <a:rPr lang="en-GB" dirty="0">
                <a:latin typeface="Arial" panose="020B0604020202020204" pitchFamily="34" charset="0"/>
                <a:ea typeface="Tahoma" panose="020B0604030504040204" pitchFamily="34" charset="0"/>
                <a:cs typeface="Arial" panose="020B0604020202020204" pitchFamily="34" charset="0"/>
              </a:rPr>
              <a:t>Extra Information Type) </a:t>
            </a:r>
            <a:r>
              <a:rPr lang="en-GB" dirty="0">
                <a:effectLst/>
                <a:latin typeface="Arial" panose="020B0604020202020204" pitchFamily="34" charset="0"/>
                <a:ea typeface="Tahoma" panose="020B0604030504040204" pitchFamily="34" charset="0"/>
                <a:cs typeface="Arial" panose="020B0604020202020204" pitchFamily="34" charset="0"/>
              </a:rPr>
              <a:t>has been included in both the Generic Inbound and Outbound Interfaces and has been included in the IAT Portable Data Set Copy and all rows (where applicable) will be transferred from the Source to the Target Employing Authority.</a:t>
            </a:r>
          </a:p>
          <a:p>
            <a:pPr marL="12700">
              <a:lnSpc>
                <a:spcPct val="100000"/>
              </a:lnSpc>
              <a:spcBef>
                <a:spcPts val="100"/>
              </a:spcBef>
            </a:pPr>
            <a:endParaRPr lang="en-GB" sz="1100" dirty="0">
              <a:latin typeface="Arial"/>
              <a:cs typeface="Arial"/>
            </a:endParaRPr>
          </a:p>
          <a:p>
            <a:pPr marL="12700">
              <a:lnSpc>
                <a:spcPct val="100000"/>
              </a:lnSpc>
              <a:spcBef>
                <a:spcPts val="100"/>
              </a:spcBef>
            </a:pPr>
            <a:endParaRPr lang="en-GB" sz="1100" dirty="0">
              <a:latin typeface="Arial"/>
              <a:cs typeface="Arial"/>
            </a:endParaRPr>
          </a:p>
        </p:txBody>
      </p:sp>
      <p:sp>
        <p:nvSpPr>
          <p:cNvPr id="12" name="object 12">
            <a:extLst>
              <a:ext uri="{C183D7F6-B498-43B3-948B-1728B52AA6E4}">
                <adec:decorative xmlns:adec="http://schemas.microsoft.com/office/drawing/2017/decorative" val="1"/>
              </a:ext>
            </a:extLst>
          </p:cNvPr>
          <p:cNvSpPr/>
          <p:nvPr/>
        </p:nvSpPr>
        <p:spPr>
          <a:xfrm>
            <a:off x="341999" y="1818004"/>
            <a:ext cx="0" cy="5384165"/>
          </a:xfrm>
          <a:custGeom>
            <a:avLst/>
            <a:gdLst/>
            <a:ahLst/>
            <a:cxnLst/>
            <a:rect l="l" t="t" r="r" b="b"/>
            <a:pathLst>
              <a:path h="5384165">
                <a:moveTo>
                  <a:pt x="0" y="0"/>
                </a:moveTo>
                <a:lnTo>
                  <a:pt x="0" y="5383796"/>
                </a:lnTo>
              </a:path>
            </a:pathLst>
          </a:custGeom>
          <a:ln w="6350">
            <a:solidFill>
              <a:srgbClr val="B12672"/>
            </a:solidFill>
          </a:ln>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341995" y="7196830"/>
            <a:ext cx="10350500" cy="0"/>
          </a:xfrm>
          <a:custGeom>
            <a:avLst/>
            <a:gdLst/>
            <a:ahLst/>
            <a:cxnLst/>
            <a:rect l="l" t="t" r="r" b="b"/>
            <a:pathLst>
              <a:path w="10350500">
                <a:moveTo>
                  <a:pt x="10350004" y="0"/>
                </a:moveTo>
                <a:lnTo>
                  <a:pt x="0" y="0"/>
                </a:lnTo>
              </a:path>
            </a:pathLst>
          </a:custGeom>
          <a:ln w="6350">
            <a:solidFill>
              <a:srgbClr val="B12672"/>
            </a:solidFill>
          </a:ln>
        </p:spPr>
        <p:txBody>
          <a:bodyPr wrap="square" lIns="0" tIns="0" rIns="0" bIns="0" rtlCol="0"/>
          <a:lstStyle/>
          <a:p>
            <a:endParaRPr/>
          </a:p>
        </p:txBody>
      </p:sp>
      <p:sp>
        <p:nvSpPr>
          <p:cNvPr id="19" name="Oval 18">
            <a:extLst>
              <a:ext uri="{FF2B5EF4-FFF2-40B4-BE49-F238E27FC236}">
                <a16:creationId xmlns:a16="http://schemas.microsoft.com/office/drawing/2014/main" id="{819F60E4-E938-B4BF-6759-6F438B8576F9}"/>
              </a:ext>
              <a:ext uri="{C183D7F6-B498-43B3-948B-1728B52AA6E4}">
                <adec:decorative xmlns:adec="http://schemas.microsoft.com/office/drawing/2017/decorative" val="1"/>
              </a:ext>
            </a:extLst>
          </p:cNvPr>
          <p:cNvSpPr/>
          <p:nvPr/>
        </p:nvSpPr>
        <p:spPr>
          <a:xfrm>
            <a:off x="6226562" y="2283161"/>
            <a:ext cx="3850020" cy="3647359"/>
          </a:xfrm>
          <a:prstGeom prst="ellipse">
            <a:avLst/>
          </a:prstGeom>
          <a:blipFill dpi="0" rotWithShape="1">
            <a:blip r:embed="rId3">
              <a:extLst>
                <a:ext uri="{28A0092B-C50C-407E-A947-70E740481C1C}">
                  <a14:useLocalDpi xmlns:a14="http://schemas.microsoft.com/office/drawing/2010/main" val="0"/>
                </a:ext>
              </a:extLst>
            </a:blip>
            <a:srcRect/>
            <a:stretch>
              <a:fillRect l="-2000" t="-2000" r="-2000" b="-2000"/>
            </a:stretch>
          </a:bli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descr="Image of a tick list">
            <a:extLst>
              <a:ext uri="{FF2B5EF4-FFF2-40B4-BE49-F238E27FC236}">
                <a16:creationId xmlns:a16="http://schemas.microsoft.com/office/drawing/2014/main" id="{BAD398F7-5C27-F185-C3D4-E47D337E6307}"/>
              </a:ext>
              <a:ext uri="{C183D7F6-B498-43B3-948B-1728B52AA6E4}">
                <adec:decorative xmlns:adec="http://schemas.microsoft.com/office/drawing/2017/decorative" val="0"/>
              </a:ext>
            </a:extLst>
          </p:cNvPr>
          <p:cNvGrpSpPr/>
          <p:nvPr/>
        </p:nvGrpSpPr>
        <p:grpSpPr>
          <a:xfrm>
            <a:off x="6294595" y="6166624"/>
            <a:ext cx="3713955" cy="1304179"/>
            <a:chOff x="7739008" y="4509619"/>
            <a:chExt cx="2190115" cy="2076450"/>
          </a:xfrm>
        </p:grpSpPr>
        <p:sp>
          <p:nvSpPr>
            <p:cNvPr id="14" name="object 14"/>
            <p:cNvSpPr/>
            <p:nvPr/>
          </p:nvSpPr>
          <p:spPr>
            <a:xfrm>
              <a:off x="7739008" y="4509619"/>
              <a:ext cx="2190115" cy="2076450"/>
            </a:xfrm>
            <a:custGeom>
              <a:avLst/>
              <a:gdLst/>
              <a:ahLst/>
              <a:cxnLst/>
              <a:rect l="l" t="t" r="r" b="b"/>
              <a:pathLst>
                <a:path w="2190115" h="2076450">
                  <a:moveTo>
                    <a:pt x="2081999" y="0"/>
                  </a:moveTo>
                  <a:lnTo>
                    <a:pt x="108000" y="0"/>
                  </a:lnTo>
                  <a:lnTo>
                    <a:pt x="65960" y="8486"/>
                  </a:lnTo>
                  <a:lnTo>
                    <a:pt x="31630" y="31630"/>
                  </a:lnTo>
                  <a:lnTo>
                    <a:pt x="8486" y="65960"/>
                  </a:lnTo>
                  <a:lnTo>
                    <a:pt x="0" y="108000"/>
                  </a:lnTo>
                  <a:lnTo>
                    <a:pt x="0" y="2076005"/>
                  </a:lnTo>
                  <a:lnTo>
                    <a:pt x="2190000" y="2076005"/>
                  </a:lnTo>
                  <a:lnTo>
                    <a:pt x="2190000" y="108000"/>
                  </a:lnTo>
                  <a:lnTo>
                    <a:pt x="2181514" y="65960"/>
                  </a:lnTo>
                  <a:lnTo>
                    <a:pt x="2158369" y="31630"/>
                  </a:lnTo>
                  <a:lnTo>
                    <a:pt x="2124040" y="8486"/>
                  </a:lnTo>
                  <a:lnTo>
                    <a:pt x="2081999" y="0"/>
                  </a:lnTo>
                  <a:close/>
                </a:path>
              </a:pathLst>
            </a:custGeom>
            <a:solidFill>
              <a:srgbClr val="B12672"/>
            </a:solidFill>
          </p:spPr>
          <p:txBody>
            <a:bodyPr wrap="square" lIns="0" tIns="0" rIns="0" bIns="0" rtlCol="0"/>
            <a:lstStyle/>
            <a:p>
              <a:endParaRPr/>
            </a:p>
          </p:txBody>
        </p:sp>
        <p:sp>
          <p:nvSpPr>
            <p:cNvPr id="15" name="object 15" descr="Link for ESR User Manual"/>
            <p:cNvSpPr txBox="1"/>
            <p:nvPr/>
          </p:nvSpPr>
          <p:spPr>
            <a:xfrm>
              <a:off x="8164015" y="5089350"/>
              <a:ext cx="1637228" cy="1049474"/>
            </a:xfrm>
            <a:prstGeom prst="rect">
              <a:avLst/>
            </a:prstGeom>
          </p:spPr>
          <p:txBody>
            <a:bodyPr vert="horz" wrap="square" lIns="0" tIns="12700" rIns="0" bIns="0" rtlCol="0">
              <a:spAutoFit/>
            </a:bodyPr>
            <a:lstStyle/>
            <a:p>
              <a:pPr algn="l"/>
              <a:r>
                <a:rPr lang="en-GB" sz="1400" b="1" dirty="0">
                  <a:solidFill>
                    <a:schemeClr val="bg1"/>
                  </a:solidFill>
                  <a:latin typeface="Arial" panose="020B0604020202020204" pitchFamily="34" charset="0"/>
                  <a:cs typeface="Arial" panose="020B0604020202020204" pitchFamily="34" charset="0"/>
                </a:rPr>
                <a:t>Link to User Manual:</a:t>
              </a:r>
            </a:p>
            <a:p>
              <a:pPr algn="l"/>
              <a:r>
                <a:rPr lang="en-GB" sz="1400" b="1"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Enter and Maintain Apprenticeship   </a:t>
              </a:r>
            </a:p>
            <a:p>
              <a:pPr algn="l"/>
              <a:r>
                <a:rPr lang="en-GB"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Details</a:t>
              </a:r>
              <a:endParaRPr lang="en-GB" sz="1400" dirty="0">
                <a:solidFill>
                  <a:schemeClr val="bg1"/>
                </a:solidFill>
                <a:latin typeface="Arial" panose="020B0604020202020204" pitchFamily="34" charset="0"/>
                <a:cs typeface="Arial" panose="020B0604020202020204" pitchFamily="34" charset="0"/>
              </a:endParaRPr>
            </a:p>
          </p:txBody>
        </p:sp>
        <p:pic>
          <p:nvPicPr>
            <p:cNvPr id="16" name="object 16"/>
            <p:cNvPicPr/>
            <p:nvPr/>
          </p:nvPicPr>
          <p:blipFill>
            <a:blip r:embed="rId5" cstate="print"/>
            <a:stretch>
              <a:fillRect/>
            </a:stretch>
          </p:blipFill>
          <p:spPr>
            <a:xfrm>
              <a:off x="7864701" y="4995089"/>
              <a:ext cx="229741" cy="639488"/>
            </a:xfrm>
            <a:prstGeom prst="rect">
              <a:avLst/>
            </a:prstGeom>
          </p:spPr>
        </p:pic>
      </p:grpSp>
      <p:sp>
        <p:nvSpPr>
          <p:cNvPr id="2" name="TextBox 1">
            <a:extLst>
              <a:ext uri="{FF2B5EF4-FFF2-40B4-BE49-F238E27FC236}">
                <a16:creationId xmlns:a16="http://schemas.microsoft.com/office/drawing/2014/main" id="{898C3589-46C9-06CF-C61C-C2AB1713CBEE}"/>
              </a:ext>
            </a:extLst>
          </p:cNvPr>
          <p:cNvSpPr txBox="1"/>
          <p:nvPr/>
        </p:nvSpPr>
        <p:spPr>
          <a:xfrm>
            <a:off x="9927099" y="7363081"/>
            <a:ext cx="846848" cy="215444"/>
          </a:xfrm>
          <a:prstGeom prst="rect">
            <a:avLst/>
          </a:prstGeom>
          <a:noFill/>
        </p:spPr>
        <p:txBody>
          <a:bodyPr wrap="square" rtlCol="0">
            <a:spAutoFit/>
          </a:bodyPr>
          <a:lstStyle/>
          <a:p>
            <a:r>
              <a:rPr lang="en-GB" sz="800" dirty="0"/>
              <a:t>v1.0 06Feb24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descr="Section number 2">
            <a:extLst>
              <a:ext uri="{FF2B5EF4-FFF2-40B4-BE49-F238E27FC236}">
                <a16:creationId xmlns:a16="http://schemas.microsoft.com/office/drawing/2014/main" id="{8C6A36D6-5F9D-234A-C458-CD82DE227BB9}"/>
              </a:ext>
            </a:extLst>
          </p:cNvPr>
          <p:cNvSpPr txBox="1">
            <a:spLocks/>
          </p:cNvSpPr>
          <p:nvPr/>
        </p:nvSpPr>
        <p:spPr>
          <a:xfrm>
            <a:off x="495507" y="247006"/>
            <a:ext cx="958600" cy="1605568"/>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38100">
              <a:spcBef>
                <a:spcPts val="100"/>
              </a:spcBef>
            </a:pPr>
            <a:r>
              <a:rPr lang="en-GB" sz="10350" spc="165" baseline="-13285"/>
              <a:t>2</a:t>
            </a:r>
            <a:endParaRPr lang="en-GB"/>
          </a:p>
        </p:txBody>
      </p:sp>
      <p:sp>
        <p:nvSpPr>
          <p:cNvPr id="14" name="object 3" descr="Sub Title&#10;">
            <a:extLst>
              <a:ext uri="{FF2B5EF4-FFF2-40B4-BE49-F238E27FC236}">
                <a16:creationId xmlns:a16="http://schemas.microsoft.com/office/drawing/2014/main" id="{B3525B59-CC26-9047-67A1-B0B34495E84E}"/>
              </a:ext>
            </a:extLst>
          </p:cNvPr>
          <p:cNvSpPr txBox="1">
            <a:spLocks/>
          </p:cNvSpPr>
          <p:nvPr/>
        </p:nvSpPr>
        <p:spPr>
          <a:xfrm>
            <a:off x="1454107" y="1153686"/>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lgn="l">
              <a:spcBef>
                <a:spcPts val="100"/>
              </a:spcBef>
            </a:pPr>
            <a:r>
              <a:rPr lang="en-GB" sz="2400" spc="-10" dirty="0"/>
              <a:t>Process Flow for of Recording Apprenticeships in ESR</a:t>
            </a:r>
            <a:endParaRPr lang="en-GB" sz="2400" dirty="0"/>
          </a:p>
        </p:txBody>
      </p:sp>
      <p:sp>
        <p:nvSpPr>
          <p:cNvPr id="7" name="object 7" descr="line to separate heading">
            <a:extLst>
              <a:ext uri="{C183D7F6-B498-43B3-948B-1728B52AA6E4}">
                <adec:decorative xmlns:adec="http://schemas.microsoft.com/office/drawing/2017/decorative" val="0"/>
              </a:ext>
            </a:extLst>
          </p:cNvPr>
          <p:cNvSpPr/>
          <p:nvPr/>
        </p:nvSpPr>
        <p:spPr>
          <a:xfrm>
            <a:off x="969080" y="1852574"/>
            <a:ext cx="9606280" cy="0"/>
          </a:xfrm>
          <a:custGeom>
            <a:avLst/>
            <a:gdLst/>
            <a:ahLst/>
            <a:cxnLst/>
            <a:rect l="l" t="t" r="r" b="b"/>
            <a:pathLst>
              <a:path w="9606280">
                <a:moveTo>
                  <a:pt x="9606000" y="0"/>
                </a:moveTo>
                <a:lnTo>
                  <a:pt x="0" y="0"/>
                </a:lnTo>
              </a:path>
            </a:pathLst>
          </a:custGeom>
          <a:ln w="12700">
            <a:solidFill>
              <a:srgbClr val="002F87"/>
            </a:solidFill>
          </a:ln>
        </p:spPr>
        <p:txBody>
          <a:bodyPr wrap="square" lIns="0" tIns="0" rIns="0" bIns="0" rtlCol="0"/>
          <a:lstStyle/>
          <a:p>
            <a:endParaRPr/>
          </a:p>
        </p:txBody>
      </p:sp>
      <p:pic>
        <p:nvPicPr>
          <p:cNvPr id="2" name="Picture 1" descr="Flow diagram showing how to record information">
            <a:extLst>
              <a:ext uri="{FF2B5EF4-FFF2-40B4-BE49-F238E27FC236}">
                <a16:creationId xmlns:a16="http://schemas.microsoft.com/office/drawing/2014/main" id="{C7D857AF-A095-9431-1CD9-2C5A01759B64}"/>
              </a:ext>
            </a:extLst>
          </p:cNvPr>
          <p:cNvPicPr>
            <a:picLocks noChangeAspect="1"/>
          </p:cNvPicPr>
          <p:nvPr/>
        </p:nvPicPr>
        <p:blipFill>
          <a:blip r:embed="rId2"/>
          <a:stretch>
            <a:fillRect/>
          </a:stretch>
        </p:blipFill>
        <p:spPr>
          <a:xfrm>
            <a:off x="2123511" y="1897787"/>
            <a:ext cx="6413857" cy="5347366"/>
          </a:xfrm>
          <a:prstGeom prst="rect">
            <a:avLst/>
          </a:prstGeom>
        </p:spPr>
      </p:pic>
      <p:pic>
        <p:nvPicPr>
          <p:cNvPr id="3" name="Picture 2">
            <a:extLst>
              <a:ext uri="{FF2B5EF4-FFF2-40B4-BE49-F238E27FC236}">
                <a16:creationId xmlns:a16="http://schemas.microsoft.com/office/drawing/2014/main" id="{22A92F0D-AEFF-45D8-945D-6DEFC20C1A2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27" t="10212" r="8726" b="9220"/>
          <a:stretch/>
        </p:blipFill>
        <p:spPr>
          <a:xfrm>
            <a:off x="8703129" y="2263529"/>
            <a:ext cx="1559939" cy="1517896"/>
          </a:xfrm>
          <a:prstGeom prst="ellipse">
            <a:avLst/>
          </a:prstGeom>
          <a:ln w="57150">
            <a:solidFill>
              <a:schemeClr val="bg1">
                <a:lumMod val="8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3" descr="Section number 3">
            <a:extLst>
              <a:ext uri="{FF2B5EF4-FFF2-40B4-BE49-F238E27FC236}">
                <a16:creationId xmlns:a16="http://schemas.microsoft.com/office/drawing/2014/main" id="{B8C6D6EB-1349-CAD6-EA83-8C120E6E0C94}"/>
              </a:ext>
            </a:extLst>
          </p:cNvPr>
          <p:cNvSpPr txBox="1">
            <a:spLocks noGrp="1"/>
          </p:cNvSpPr>
          <p:nvPr>
            <p:ph type="title"/>
          </p:nvPr>
        </p:nvSpPr>
        <p:spPr>
          <a:xfrm>
            <a:off x="495507" y="223944"/>
            <a:ext cx="958600" cy="1605568"/>
          </a:xfrm>
          <a:prstGeom prst="rect">
            <a:avLst/>
          </a:prstGeom>
        </p:spPr>
        <p:txBody>
          <a:bodyPr vert="horz" wrap="square" lIns="0" tIns="12700" rIns="0" bIns="0" rtlCol="0">
            <a:spAutoFit/>
          </a:bodyPr>
          <a:lstStyle/>
          <a:p>
            <a:pPr marL="38100">
              <a:lnSpc>
                <a:spcPct val="100000"/>
              </a:lnSpc>
              <a:spcBef>
                <a:spcPts val="100"/>
              </a:spcBef>
            </a:pPr>
            <a:r>
              <a:rPr lang="en-GB" sz="10350" spc="165" baseline="-13285"/>
              <a:t>3</a:t>
            </a:r>
            <a:endParaRPr sz="1400"/>
          </a:p>
        </p:txBody>
      </p:sp>
      <p:sp>
        <p:nvSpPr>
          <p:cNvPr id="48" name="object 3" descr="Sub Title">
            <a:extLst>
              <a:ext uri="{FF2B5EF4-FFF2-40B4-BE49-F238E27FC236}">
                <a16:creationId xmlns:a16="http://schemas.microsoft.com/office/drawing/2014/main" id="{D86FEBD5-8B54-9BAC-BFF3-A6D0D586B116}"/>
              </a:ext>
            </a:extLst>
          </p:cNvPr>
          <p:cNvSpPr txBox="1">
            <a:spLocks/>
          </p:cNvSpPr>
          <p:nvPr/>
        </p:nvSpPr>
        <p:spPr>
          <a:xfrm>
            <a:off x="1200400" y="1131197"/>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lgn="l">
              <a:spcBef>
                <a:spcPts val="100"/>
              </a:spcBef>
            </a:pPr>
            <a:r>
              <a:rPr lang="en-GB" sz="2400" spc="-10" dirty="0"/>
              <a:t>The Benefits of Recording Apprenticeships in ESR</a:t>
            </a:r>
            <a:endParaRPr lang="en-GB" sz="2400" dirty="0"/>
          </a:p>
        </p:txBody>
      </p:sp>
      <p:sp>
        <p:nvSpPr>
          <p:cNvPr id="57" name="object 2" descr="picture of an employee sitting at a computer">
            <a:extLst>
              <a:ext uri="{FF2B5EF4-FFF2-40B4-BE49-F238E27FC236}">
                <a16:creationId xmlns:a16="http://schemas.microsoft.com/office/drawing/2014/main" id="{D83F4EDE-5B83-8501-89F4-75850F380615}"/>
              </a:ext>
            </a:extLst>
          </p:cNvPr>
          <p:cNvSpPr/>
          <p:nvPr/>
        </p:nvSpPr>
        <p:spPr>
          <a:xfrm>
            <a:off x="385755" y="2034417"/>
            <a:ext cx="10307645" cy="5228231"/>
          </a:xfrm>
          <a:custGeom>
            <a:avLst/>
            <a:gdLst/>
            <a:ahLst/>
            <a:cxnLst/>
            <a:rect l="l" t="t" r="r" b="b"/>
            <a:pathLst>
              <a:path w="9611995" h="4813300">
                <a:moveTo>
                  <a:pt x="9611995" y="0"/>
                </a:moveTo>
                <a:lnTo>
                  <a:pt x="0" y="0"/>
                </a:lnTo>
                <a:lnTo>
                  <a:pt x="0" y="4813198"/>
                </a:lnTo>
                <a:lnTo>
                  <a:pt x="9611995" y="4813198"/>
                </a:lnTo>
                <a:lnTo>
                  <a:pt x="9611995" y="0"/>
                </a:lnTo>
                <a:close/>
              </a:path>
            </a:pathLst>
          </a:custGeom>
          <a:solidFill>
            <a:srgbClr val="F7F5F7"/>
          </a:solidFill>
        </p:spPr>
        <p:txBody>
          <a:bodyPr wrap="square" lIns="0" tIns="0" rIns="0" bIns="0" rtlCol="0"/>
          <a:lstStyle/>
          <a:p>
            <a:endParaRPr/>
          </a:p>
        </p:txBody>
      </p:sp>
      <p:sp>
        <p:nvSpPr>
          <p:cNvPr id="2" name="object 2" descr="Text"/>
          <p:cNvSpPr txBox="1"/>
          <p:nvPr/>
        </p:nvSpPr>
        <p:spPr>
          <a:xfrm>
            <a:off x="527300" y="2091309"/>
            <a:ext cx="5382846" cy="1736373"/>
          </a:xfrm>
          <a:prstGeom prst="rect">
            <a:avLst/>
          </a:prstGeom>
        </p:spPr>
        <p:txBody>
          <a:bodyPr vert="horz" wrap="square" lIns="0" tIns="12700" rIns="0" bIns="0" rtlCol="0">
            <a:spAutoFit/>
          </a:bodyPr>
          <a:lstStyle/>
          <a:p>
            <a:pPr algn="l"/>
            <a:r>
              <a:rPr lang="en-GB" sz="1400" dirty="0">
                <a:effectLst/>
                <a:latin typeface="Arial" panose="020B0604020202020204" pitchFamily="34" charset="0"/>
                <a:ea typeface="Tahoma" panose="020B0604030504040204" pitchFamily="34" charset="0"/>
                <a:cs typeface="Arial" panose="020B0604020202020204" pitchFamily="34" charset="0"/>
              </a:rPr>
              <a:t>Holding apprenticeship information within ESR enables the data to be linked to further workforce information and enables significant reporting potential, for example:</a:t>
            </a:r>
          </a:p>
          <a:p>
            <a:pPr marL="171450" indent="-171450" algn="l">
              <a:buFont typeface="Arial" panose="020B0604020202020204" pitchFamily="34" charset="0"/>
              <a:buChar char="•"/>
            </a:pPr>
            <a:r>
              <a:rPr lang="en-GB" sz="1400" dirty="0">
                <a:effectLst/>
                <a:latin typeface="Arial" panose="020B0604020202020204" pitchFamily="34" charset="0"/>
                <a:ea typeface="Tahoma" panose="020B0604030504040204" pitchFamily="34" charset="0"/>
                <a:cs typeface="Arial" panose="020B0604020202020204" pitchFamily="34" charset="0"/>
              </a:rPr>
              <a:t>Equality characteristics</a:t>
            </a:r>
          </a:p>
          <a:p>
            <a:pPr marL="171450" indent="-171450" algn="l">
              <a:buFont typeface="Arial" panose="020B0604020202020204" pitchFamily="34" charset="0"/>
              <a:buChar char="•"/>
            </a:pPr>
            <a:r>
              <a:rPr lang="en-GB" sz="1400" dirty="0">
                <a:effectLst/>
                <a:latin typeface="Arial" panose="020B0604020202020204" pitchFamily="34" charset="0"/>
                <a:ea typeface="Tahoma" panose="020B0604030504040204" pitchFamily="34" charset="0"/>
                <a:cs typeface="Arial" panose="020B0604020202020204" pitchFamily="34" charset="0"/>
              </a:rPr>
              <a:t>Salary information</a:t>
            </a:r>
          </a:p>
          <a:p>
            <a:pPr marL="171450" indent="-171450" algn="l">
              <a:buFont typeface="Arial" panose="020B0604020202020204" pitchFamily="34" charset="0"/>
              <a:buChar char="•"/>
            </a:pPr>
            <a:r>
              <a:rPr lang="en-GB" sz="1400" dirty="0">
                <a:effectLst/>
                <a:latin typeface="Arial" panose="020B0604020202020204" pitchFamily="34" charset="0"/>
                <a:ea typeface="Tahoma" panose="020B0604030504040204" pitchFamily="34" charset="0"/>
                <a:cs typeface="Arial" panose="020B0604020202020204" pitchFamily="34" charset="0"/>
              </a:rPr>
              <a:t>Reason for Leaving</a:t>
            </a:r>
          </a:p>
          <a:p>
            <a:pPr marL="171450" indent="-171450" algn="l">
              <a:buFont typeface="Arial" panose="020B0604020202020204" pitchFamily="34" charset="0"/>
              <a:buChar char="•"/>
            </a:pPr>
            <a:r>
              <a:rPr lang="en-GB" sz="1400" dirty="0">
                <a:effectLst/>
                <a:latin typeface="Arial" panose="020B0604020202020204" pitchFamily="34" charset="0"/>
                <a:ea typeface="Tahoma" panose="020B0604030504040204" pitchFamily="34" charset="0"/>
                <a:cs typeface="Arial" panose="020B0604020202020204" pitchFamily="34" charset="0"/>
              </a:rPr>
              <a:t>Future career (i.e. progression following completion of Apprenticeship)</a:t>
            </a:r>
          </a:p>
        </p:txBody>
      </p:sp>
      <p:pic>
        <p:nvPicPr>
          <p:cNvPr id="52" name="Picture 51">
            <a:extLst>
              <a:ext uri="{FF2B5EF4-FFF2-40B4-BE49-F238E27FC236}">
                <a16:creationId xmlns:a16="http://schemas.microsoft.com/office/drawing/2014/main" id="{8C4BEEBF-2A2B-36E4-B3AE-6A97CD1EABF2}"/>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51" t="7912" r="7051" b="7168"/>
          <a:stretch/>
        </p:blipFill>
        <p:spPr>
          <a:xfrm>
            <a:off x="362829" y="3952223"/>
            <a:ext cx="1609709" cy="1578827"/>
          </a:xfrm>
          <a:prstGeom prst="ellipse">
            <a:avLst/>
          </a:prstGeom>
          <a:ln w="57150">
            <a:solidFill>
              <a:schemeClr val="bg1">
                <a:lumMod val="85000"/>
              </a:schemeClr>
            </a:solidFill>
          </a:ln>
        </p:spPr>
      </p:pic>
      <p:sp>
        <p:nvSpPr>
          <p:cNvPr id="46" name="TextBox 45" descr="Text">
            <a:extLst>
              <a:ext uri="{FF2B5EF4-FFF2-40B4-BE49-F238E27FC236}">
                <a16:creationId xmlns:a16="http://schemas.microsoft.com/office/drawing/2014/main" id="{FB6E1487-C7AB-5649-BC3C-A3D35F4E023F}"/>
              </a:ext>
            </a:extLst>
          </p:cNvPr>
          <p:cNvSpPr txBox="1"/>
          <p:nvPr/>
        </p:nvSpPr>
        <p:spPr>
          <a:xfrm>
            <a:off x="2052885" y="3944179"/>
            <a:ext cx="4100456" cy="954107"/>
          </a:xfrm>
          <a:prstGeom prst="rect">
            <a:avLst/>
          </a:prstGeom>
          <a:noFill/>
        </p:spPr>
        <p:txBody>
          <a:bodyPr wrap="square">
            <a:spAutoFit/>
          </a:bodyPr>
          <a:lstStyle/>
          <a:p>
            <a:pPr algn="l"/>
            <a:r>
              <a:rPr lang="en-GB" sz="1400" dirty="0">
                <a:effectLst/>
                <a:latin typeface="Arial" panose="020B0604020202020204" pitchFamily="34" charset="0"/>
                <a:ea typeface="Tahoma" panose="020B0604030504040204" pitchFamily="34" charset="0"/>
                <a:cs typeface="Arial" panose="020B0604020202020204" pitchFamily="34" charset="0"/>
              </a:rPr>
              <a:t>National </a:t>
            </a:r>
            <a:r>
              <a:rPr lang="en-GB" sz="1400" dirty="0">
                <a:latin typeface="Arial" panose="020B0604020202020204" pitchFamily="34" charset="0"/>
                <a:ea typeface="Tahoma" panose="020B0604030504040204" pitchFamily="34" charset="0"/>
                <a:cs typeface="Arial" panose="020B0604020202020204" pitchFamily="34" charset="0"/>
              </a:rPr>
              <a:t>bodies </a:t>
            </a:r>
            <a:r>
              <a:rPr lang="en-GB" sz="1400" dirty="0">
                <a:effectLst/>
                <a:latin typeface="Arial" panose="020B0604020202020204" pitchFamily="34" charset="0"/>
                <a:ea typeface="Tahoma" panose="020B0604030504040204" pitchFamily="34" charset="0"/>
                <a:cs typeface="Arial" panose="020B0604020202020204" pitchFamily="34" charset="0"/>
              </a:rPr>
              <a:t>will be able to report on NHS apprentice information through ESR, reducing the burden on organisations to provide this data via separate systems and submissions.</a:t>
            </a:r>
            <a:endParaRPr lang="en-GB" sz="1400" dirty="0">
              <a:latin typeface="Arial" panose="020B0604020202020204" pitchFamily="34" charset="0"/>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9EFFD8E-CD63-B155-F2D0-34611517546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49" t="3814" r="4950" b="7326"/>
          <a:stretch/>
        </p:blipFill>
        <p:spPr>
          <a:xfrm>
            <a:off x="4649092" y="5078374"/>
            <a:ext cx="1463475" cy="1495015"/>
          </a:xfrm>
          <a:prstGeom prst="ellipse">
            <a:avLst/>
          </a:prstGeom>
          <a:ln w="57150">
            <a:solidFill>
              <a:schemeClr val="bg1">
                <a:lumMod val="85000"/>
              </a:schemeClr>
            </a:solidFill>
          </a:ln>
        </p:spPr>
      </p:pic>
      <p:sp>
        <p:nvSpPr>
          <p:cNvPr id="54" name="TextBox 53" descr="Text">
            <a:extLst>
              <a:ext uri="{FF2B5EF4-FFF2-40B4-BE49-F238E27FC236}">
                <a16:creationId xmlns:a16="http://schemas.microsoft.com/office/drawing/2014/main" id="{8883B616-8D62-7286-F242-F32D97EDEC1C}"/>
              </a:ext>
            </a:extLst>
          </p:cNvPr>
          <p:cNvSpPr txBox="1"/>
          <p:nvPr/>
        </p:nvSpPr>
        <p:spPr>
          <a:xfrm>
            <a:off x="527299" y="5633503"/>
            <a:ext cx="4098867" cy="1384995"/>
          </a:xfrm>
          <a:prstGeom prst="rect">
            <a:avLst/>
          </a:prstGeom>
          <a:noFill/>
        </p:spPr>
        <p:txBody>
          <a:bodyPr wrap="square">
            <a:spAutoFit/>
          </a:bodyPr>
          <a:lstStyle/>
          <a:p>
            <a:pPr algn="l"/>
            <a:r>
              <a:rPr lang="en-GB" sz="1400" dirty="0">
                <a:effectLst/>
                <a:latin typeface="Arial" panose="020B0604020202020204" pitchFamily="34" charset="0"/>
                <a:ea typeface="Tahoma" panose="020B0604030504040204" pitchFamily="34" charset="0"/>
                <a:cs typeface="Arial" panose="020B0604020202020204" pitchFamily="34" charset="0"/>
              </a:rPr>
              <a:t>It is now possible to report on employees who have been specifically employed as an apprentice as well as those employees who are undertaking an apprenticeship whilst continuing in their existing post. These scenarios will be differentiated by the ‘Apprentice Type’ field.</a:t>
            </a:r>
          </a:p>
        </p:txBody>
      </p:sp>
      <p:sp>
        <p:nvSpPr>
          <p:cNvPr id="43" name="TextBox 42" descr="Apprenticeship Text ">
            <a:extLst>
              <a:ext uri="{FF2B5EF4-FFF2-40B4-BE49-F238E27FC236}">
                <a16:creationId xmlns:a16="http://schemas.microsoft.com/office/drawing/2014/main" id="{322148C4-8A0D-BFF9-FC5B-A835FB629016}"/>
              </a:ext>
            </a:extLst>
          </p:cNvPr>
          <p:cNvSpPr txBox="1"/>
          <p:nvPr/>
        </p:nvSpPr>
        <p:spPr>
          <a:xfrm>
            <a:off x="6220092" y="2058688"/>
            <a:ext cx="4163362" cy="738664"/>
          </a:xfrm>
          <a:prstGeom prst="rect">
            <a:avLst/>
          </a:prstGeom>
          <a:noFill/>
        </p:spPr>
        <p:txBody>
          <a:bodyPr wrap="square">
            <a:spAutoFit/>
          </a:bodyPr>
          <a:lstStyle/>
          <a:p>
            <a:pPr algn="l"/>
            <a:r>
              <a:rPr lang="en-GB" sz="1400" dirty="0">
                <a:latin typeface="Arial" panose="020B0604020202020204" pitchFamily="34" charset="0"/>
                <a:ea typeface="Tahoma" panose="020B0604030504040204" pitchFamily="34" charset="0"/>
                <a:cs typeface="Arial" panose="020B0604020202020204" pitchFamily="34" charset="0"/>
              </a:rPr>
              <a:t>Information will be transferred through the IAT process enabling organisations to inherit historical apprenticeship details for a new employee.</a:t>
            </a:r>
          </a:p>
        </p:txBody>
      </p:sp>
      <p:pic>
        <p:nvPicPr>
          <p:cNvPr id="51" name="Picture 5">
            <a:extLst>
              <a:ext uri="{FF2B5EF4-FFF2-40B4-BE49-F238E27FC236}">
                <a16:creationId xmlns:a16="http://schemas.microsoft.com/office/drawing/2014/main" id="{BE5BB633-1B43-04DE-F969-A6394B4F8AE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648" b="5648"/>
          <a:stretch/>
        </p:blipFill>
        <p:spPr bwMode="auto">
          <a:xfrm>
            <a:off x="8434833" y="2830002"/>
            <a:ext cx="1304187" cy="1283999"/>
          </a:xfrm>
          <a:prstGeom prst="ellipse">
            <a:avLst/>
          </a:prstGeom>
          <a:blipFill>
            <a:blip r:embed="rId5"/>
            <a:stretch>
              <a:fillRect/>
            </a:stretch>
          </a:blipFill>
          <a:ln w="57150">
            <a:solidFill>
              <a:schemeClr val="bg1">
                <a:lumMod val="85000"/>
              </a:schemeClr>
            </a:solidFill>
            <a:miter lim="800000"/>
            <a:headEnd/>
            <a:tailEnd/>
          </a:ln>
        </p:spPr>
      </p:pic>
      <p:sp>
        <p:nvSpPr>
          <p:cNvPr id="50" name="TextBox 49" descr="Text">
            <a:extLst>
              <a:ext uri="{FF2B5EF4-FFF2-40B4-BE49-F238E27FC236}">
                <a16:creationId xmlns:a16="http://schemas.microsoft.com/office/drawing/2014/main" id="{BB16388C-2475-490D-F41A-7ED639C4E60A}"/>
              </a:ext>
            </a:extLst>
          </p:cNvPr>
          <p:cNvSpPr txBox="1"/>
          <p:nvPr/>
        </p:nvSpPr>
        <p:spPr>
          <a:xfrm>
            <a:off x="6377446" y="4114001"/>
            <a:ext cx="4315954" cy="1169551"/>
          </a:xfrm>
          <a:prstGeom prst="rect">
            <a:avLst/>
          </a:prstGeom>
          <a:noFill/>
        </p:spPr>
        <p:txBody>
          <a:bodyPr wrap="square">
            <a:spAutoFit/>
          </a:bodyPr>
          <a:lstStyle/>
          <a:p>
            <a:pPr algn="l"/>
            <a:r>
              <a:rPr lang="en-GB" sz="1400" dirty="0">
                <a:latin typeface="Arial" panose="020B0604020202020204" pitchFamily="34" charset="0"/>
                <a:ea typeface="Tahoma" panose="020B0604030504040204" pitchFamily="34" charset="0"/>
                <a:cs typeface="Arial" panose="020B0604020202020204" pitchFamily="34" charset="0"/>
              </a:rPr>
              <a:t>Using the EIT form allows you to record apprenticeship details to sit alongside an individual’s employment information, which records a position that is relevant to the work being undertaken by the apprentice</a:t>
            </a:r>
            <a:endParaRPr lang="en-GB" sz="1400" dirty="0">
              <a:latin typeface="Arial" panose="020B0604020202020204" pitchFamily="34" charset="0"/>
              <a:cs typeface="Arial" panose="020B0604020202020204" pitchFamily="34" charset="0"/>
            </a:endParaRPr>
          </a:p>
        </p:txBody>
      </p:sp>
      <p:sp>
        <p:nvSpPr>
          <p:cNvPr id="56" name="TextBox 55" descr="Text">
            <a:extLst>
              <a:ext uri="{FF2B5EF4-FFF2-40B4-BE49-F238E27FC236}">
                <a16:creationId xmlns:a16="http://schemas.microsoft.com/office/drawing/2014/main" id="{178B3267-934E-53EA-29F0-E4354E2950E0}"/>
              </a:ext>
            </a:extLst>
          </p:cNvPr>
          <p:cNvSpPr txBox="1"/>
          <p:nvPr/>
        </p:nvSpPr>
        <p:spPr>
          <a:xfrm>
            <a:off x="6271959" y="5694860"/>
            <a:ext cx="4562985" cy="1600438"/>
          </a:xfrm>
          <a:prstGeom prst="rect">
            <a:avLst/>
          </a:prstGeom>
          <a:noFill/>
        </p:spPr>
        <p:txBody>
          <a:bodyPr wrap="square">
            <a:spAutoFit/>
          </a:bodyPr>
          <a:lstStyle/>
          <a:p>
            <a:pPr algn="l"/>
            <a:r>
              <a:rPr lang="en-GB" sz="1400" dirty="0">
                <a:effectLst/>
                <a:latin typeface="Arial" panose="020B0604020202020204" pitchFamily="34" charset="0"/>
                <a:ea typeface="Tahoma" panose="020B0604030504040204" pitchFamily="34" charset="0"/>
                <a:cs typeface="Arial" panose="020B0604020202020204" pitchFamily="34" charset="0"/>
              </a:rPr>
              <a:t>Organisations can utilise ESR Business Intelligence (BI)</a:t>
            </a:r>
          </a:p>
          <a:p>
            <a:pPr algn="l"/>
            <a:r>
              <a:rPr lang="en-GB" sz="1400" dirty="0">
                <a:effectLst/>
                <a:latin typeface="Arial" panose="020B0604020202020204" pitchFamily="34" charset="0"/>
                <a:ea typeface="Tahoma" panose="020B0604030504040204" pitchFamily="34" charset="0"/>
                <a:cs typeface="Arial" panose="020B0604020202020204" pitchFamily="34" charset="0"/>
              </a:rPr>
              <a:t>to assist in meeting the statutory reporting </a:t>
            </a:r>
          </a:p>
          <a:p>
            <a:pPr algn="l"/>
            <a:r>
              <a:rPr lang="en-GB" sz="1400" dirty="0">
                <a:effectLst/>
                <a:latin typeface="Arial" panose="020B0604020202020204" pitchFamily="34" charset="0"/>
                <a:ea typeface="Tahoma" panose="020B0604030504040204" pitchFamily="34" charset="0"/>
                <a:cs typeface="Arial" panose="020B0604020202020204" pitchFamily="34" charset="0"/>
              </a:rPr>
              <a:t>requirements, in relation to apprenticeships, set out by the Department for Education. This includes the need to report on apprentices as a proportion of your</a:t>
            </a:r>
          </a:p>
          <a:p>
            <a:pPr algn="l"/>
            <a:r>
              <a:rPr lang="en-GB" sz="1400" dirty="0">
                <a:effectLst/>
                <a:latin typeface="Arial" panose="020B0604020202020204" pitchFamily="34" charset="0"/>
                <a:ea typeface="Tahoma" panose="020B0604030504040204" pitchFamily="34" charset="0"/>
                <a:cs typeface="Arial" panose="020B0604020202020204" pitchFamily="34" charset="0"/>
              </a:rPr>
              <a:t>overall trust headcount.</a:t>
            </a:r>
          </a:p>
        </p:txBody>
      </p:sp>
      <p:sp>
        <p:nvSpPr>
          <p:cNvPr id="4" name="object 4" descr="line to separate heading"/>
          <p:cNvSpPr/>
          <p:nvPr/>
        </p:nvSpPr>
        <p:spPr>
          <a:xfrm>
            <a:off x="540005" y="1875355"/>
            <a:ext cx="9611995" cy="0"/>
          </a:xfrm>
          <a:custGeom>
            <a:avLst/>
            <a:gdLst/>
            <a:ahLst/>
            <a:cxnLst/>
            <a:rect l="l" t="t" r="r" b="b"/>
            <a:pathLst>
              <a:path w="9611995">
                <a:moveTo>
                  <a:pt x="9611995" y="0"/>
                </a:moveTo>
                <a:lnTo>
                  <a:pt x="0" y="0"/>
                </a:lnTo>
              </a:path>
            </a:pathLst>
          </a:custGeom>
          <a:ln w="12700">
            <a:solidFill>
              <a:srgbClr val="002F87"/>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3" descr="Section number 4">
            <a:extLst>
              <a:ext uri="{FF2B5EF4-FFF2-40B4-BE49-F238E27FC236}">
                <a16:creationId xmlns:a16="http://schemas.microsoft.com/office/drawing/2014/main" id="{B8C6D6EB-1349-CAD6-EA83-8C120E6E0C94}"/>
              </a:ext>
            </a:extLst>
          </p:cNvPr>
          <p:cNvSpPr txBox="1">
            <a:spLocks noGrp="1"/>
          </p:cNvSpPr>
          <p:nvPr>
            <p:ph type="title"/>
          </p:nvPr>
        </p:nvSpPr>
        <p:spPr>
          <a:xfrm>
            <a:off x="495507" y="223944"/>
            <a:ext cx="958600" cy="1605568"/>
          </a:xfrm>
          <a:prstGeom prst="rect">
            <a:avLst/>
          </a:prstGeom>
        </p:spPr>
        <p:txBody>
          <a:bodyPr vert="horz" wrap="square" lIns="0" tIns="12700" rIns="0" bIns="0" rtlCol="0">
            <a:spAutoFit/>
          </a:bodyPr>
          <a:lstStyle/>
          <a:p>
            <a:pPr marL="38100">
              <a:lnSpc>
                <a:spcPct val="100000"/>
              </a:lnSpc>
              <a:spcBef>
                <a:spcPts val="100"/>
              </a:spcBef>
            </a:pPr>
            <a:r>
              <a:rPr lang="en-GB" sz="10350" spc="165" baseline="-13285"/>
              <a:t>4</a:t>
            </a:r>
            <a:endParaRPr sz="1400"/>
          </a:p>
        </p:txBody>
      </p:sp>
      <p:sp>
        <p:nvSpPr>
          <p:cNvPr id="48" name="object 3" descr="Sub Title">
            <a:extLst>
              <a:ext uri="{FF2B5EF4-FFF2-40B4-BE49-F238E27FC236}">
                <a16:creationId xmlns:a16="http://schemas.microsoft.com/office/drawing/2014/main" id="{D86FEBD5-8B54-9BAC-BFF3-A6D0D586B116}"/>
              </a:ext>
            </a:extLst>
          </p:cNvPr>
          <p:cNvSpPr txBox="1">
            <a:spLocks/>
          </p:cNvSpPr>
          <p:nvPr/>
        </p:nvSpPr>
        <p:spPr>
          <a:xfrm>
            <a:off x="1200400" y="1168068"/>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spcBef>
                <a:spcPts val="100"/>
              </a:spcBef>
            </a:pPr>
            <a:r>
              <a:rPr lang="en-GB" sz="2400" spc="-10"/>
              <a:t>Who can access Apprenticeship Details?</a:t>
            </a:r>
            <a:endParaRPr lang="en-GB" sz="2400"/>
          </a:p>
        </p:txBody>
      </p:sp>
      <p:sp>
        <p:nvSpPr>
          <p:cNvPr id="4" name="object 4" descr="line to separate heading"/>
          <p:cNvSpPr/>
          <p:nvPr/>
        </p:nvSpPr>
        <p:spPr>
          <a:xfrm>
            <a:off x="540005" y="1875355"/>
            <a:ext cx="9611995" cy="0"/>
          </a:xfrm>
          <a:custGeom>
            <a:avLst/>
            <a:gdLst/>
            <a:ahLst/>
            <a:cxnLst/>
            <a:rect l="l" t="t" r="r" b="b"/>
            <a:pathLst>
              <a:path w="9611995">
                <a:moveTo>
                  <a:pt x="9611995" y="0"/>
                </a:moveTo>
                <a:lnTo>
                  <a:pt x="0" y="0"/>
                </a:lnTo>
              </a:path>
            </a:pathLst>
          </a:custGeom>
          <a:ln w="12700">
            <a:solidFill>
              <a:srgbClr val="002F87"/>
            </a:solidFill>
          </a:ln>
        </p:spPr>
        <p:txBody>
          <a:bodyPr wrap="square" lIns="0" tIns="0" rIns="0" bIns="0" rtlCol="0"/>
          <a:lstStyle/>
          <a:p>
            <a:endParaRPr/>
          </a:p>
        </p:txBody>
      </p:sp>
      <p:pic>
        <p:nvPicPr>
          <p:cNvPr id="51" name="Picture 5">
            <a:extLst>
              <a:ext uri="{FF2B5EF4-FFF2-40B4-BE49-F238E27FC236}">
                <a16:creationId xmlns:a16="http://schemas.microsoft.com/office/drawing/2014/main" id="{BE5BB633-1B43-04DE-F969-A6394B4F8A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48" b="5648"/>
          <a:stretch/>
        </p:blipFill>
        <p:spPr bwMode="auto">
          <a:xfrm>
            <a:off x="495506" y="2341022"/>
            <a:ext cx="2352797" cy="2316377"/>
          </a:xfrm>
          <a:prstGeom prst="ellipse">
            <a:avLst/>
          </a:prstGeom>
          <a:blipFill>
            <a:blip r:embed="rId4"/>
            <a:stretch>
              <a:fillRect/>
            </a:stretch>
          </a:blipFill>
          <a:ln w="57150">
            <a:solidFill>
              <a:schemeClr val="bg1">
                <a:lumMod val="85000"/>
              </a:schemeClr>
            </a:solidFill>
            <a:miter lim="800000"/>
            <a:headEnd/>
            <a:tailEnd/>
          </a:ln>
        </p:spPr>
      </p:pic>
      <p:sp>
        <p:nvSpPr>
          <p:cNvPr id="6" name="TextBox 5" descr="Text">
            <a:extLst>
              <a:ext uri="{FF2B5EF4-FFF2-40B4-BE49-F238E27FC236}">
                <a16:creationId xmlns:a16="http://schemas.microsoft.com/office/drawing/2014/main" id="{35885C9C-8DE6-D845-F418-72B2B9B1DDBE}"/>
              </a:ext>
            </a:extLst>
          </p:cNvPr>
          <p:cNvSpPr txBox="1"/>
          <p:nvPr/>
        </p:nvSpPr>
        <p:spPr>
          <a:xfrm>
            <a:off x="2946461" y="2091924"/>
            <a:ext cx="7446475" cy="3379002"/>
          </a:xfrm>
          <a:prstGeom prst="rect">
            <a:avLst/>
          </a:prstGeom>
          <a:noFill/>
        </p:spPr>
        <p:txBody>
          <a:bodyPr wrap="square">
            <a:spAutoFit/>
          </a:bodyPr>
          <a:lstStyle/>
          <a:p>
            <a:pPr algn="l">
              <a:lnSpc>
                <a:spcPct val="115000"/>
              </a:lnSpc>
            </a:pPr>
            <a:r>
              <a:rPr lang="en-GB" dirty="0">
                <a:latin typeface="Arial" panose="020B0604020202020204" pitchFamily="34" charset="0"/>
                <a:cs typeface="Arial" panose="020B0604020202020204" pitchFamily="34" charset="0"/>
              </a:rPr>
              <a:t>The following User Responsibility Profiles (URPs) can access Apprenticeship Details:</a:t>
            </a:r>
          </a:p>
          <a:p>
            <a:pPr algn="l">
              <a:lnSpc>
                <a:spcPct val="115000"/>
              </a:lnSpc>
            </a:pPr>
            <a:endParaRPr lang="en-GB" dirty="0">
              <a:latin typeface="Arial" panose="020B0604020202020204" pitchFamily="34" charset="0"/>
              <a:cs typeface="Arial" panose="020B0604020202020204" pitchFamily="34" charset="0"/>
            </a:endParaRPr>
          </a:p>
          <a:p>
            <a:pPr marL="285750" indent="-285750" algn="l">
              <a:lnSpc>
                <a:spcPct val="115000"/>
              </a:lnSpc>
              <a:buFont typeface="Arial" panose="020B0604020202020204" pitchFamily="34" charset="0"/>
              <a:buChar char="•"/>
            </a:pPr>
            <a:r>
              <a:rPr lang="en-GB" dirty="0">
                <a:latin typeface="Arial" panose="020B0604020202020204" pitchFamily="34" charset="0"/>
                <a:cs typeface="Arial" panose="020B0604020202020204" pitchFamily="34" charset="0"/>
              </a:rPr>
              <a:t>Learning Administration URP* &gt; Manage Learners &gt; Apprenticeship Details</a:t>
            </a:r>
          </a:p>
          <a:p>
            <a:pPr marL="285750" indent="-285750" algn="l">
              <a:lnSpc>
                <a:spcPct val="115000"/>
              </a:lnSpc>
              <a:buFont typeface="Arial" panose="020B0604020202020204" pitchFamily="34" charset="0"/>
              <a:buChar char="•"/>
            </a:pPr>
            <a:r>
              <a:rPr lang="en-GB" dirty="0">
                <a:latin typeface="Arial" panose="020B0604020202020204" pitchFamily="34" charset="0"/>
                <a:cs typeface="Arial" panose="020B0604020202020204" pitchFamily="34" charset="0"/>
              </a:rPr>
              <a:t>HR and Payroll URPs &gt; </a:t>
            </a:r>
            <a:r>
              <a:rPr lang="en-GB" dirty="0" err="1">
                <a:latin typeface="Arial" panose="020B0604020202020204" pitchFamily="34" charset="0"/>
                <a:cs typeface="Arial" panose="020B0604020202020204" pitchFamily="34" charset="0"/>
              </a:rPr>
              <a:t>Fastpath</a:t>
            </a:r>
            <a:r>
              <a:rPr lang="en-GB" dirty="0">
                <a:latin typeface="Arial" panose="020B0604020202020204" pitchFamily="34" charset="0"/>
                <a:cs typeface="Arial" panose="020B0604020202020204" pitchFamily="34" charset="0"/>
              </a:rPr>
              <a:t> &gt; Assignment Extra Information</a:t>
            </a:r>
          </a:p>
          <a:p>
            <a:pPr marL="285750" indent="-285750" algn="l">
              <a:lnSpc>
                <a:spcPct val="115000"/>
              </a:lnSpc>
              <a:buFont typeface="Arial" panose="020B0604020202020204" pitchFamily="34" charset="0"/>
              <a:buChar char="•"/>
            </a:pPr>
            <a:r>
              <a:rPr lang="en-GB" dirty="0">
                <a:latin typeface="Arial" panose="020B0604020202020204" pitchFamily="34" charset="0"/>
                <a:cs typeface="Arial" panose="020B0604020202020204" pitchFamily="34" charset="0"/>
              </a:rPr>
              <a:t>Recruitment URPs &gt; </a:t>
            </a:r>
            <a:r>
              <a:rPr lang="en-GB" dirty="0" err="1">
                <a:latin typeface="Arial" panose="020B0604020202020204" pitchFamily="34" charset="0"/>
                <a:cs typeface="Arial" panose="020B0604020202020204" pitchFamily="34" charset="0"/>
              </a:rPr>
              <a:t>Fastpath</a:t>
            </a:r>
            <a:r>
              <a:rPr lang="en-GB" dirty="0">
                <a:latin typeface="Arial" panose="020B0604020202020204" pitchFamily="34" charset="0"/>
                <a:cs typeface="Arial" panose="020B0604020202020204" pitchFamily="34" charset="0"/>
              </a:rPr>
              <a:t> &gt; Apprenticeship Details</a:t>
            </a:r>
          </a:p>
          <a:p>
            <a:pPr algn="l">
              <a:lnSpc>
                <a:spcPct val="115000"/>
              </a:lnSpc>
              <a:spcAft>
                <a:spcPts val="1000"/>
              </a:spcAft>
            </a:pPr>
            <a:endParaRPr lang="en-GB" dirty="0">
              <a:latin typeface="Arial" panose="020B0604020202020204" pitchFamily="34" charset="0"/>
              <a:cs typeface="Arial" panose="020B0604020202020204" pitchFamily="34" charset="0"/>
            </a:endParaRPr>
          </a:p>
          <a:p>
            <a:pPr algn="l">
              <a:lnSpc>
                <a:spcPct val="115000"/>
              </a:lnSpc>
              <a:spcAft>
                <a:spcPts val="1000"/>
              </a:spcAft>
            </a:pPr>
            <a:r>
              <a:rPr lang="en-GB" i="1" dirty="0">
                <a:latin typeface="Arial" panose="020B0604020202020204" pitchFamily="34" charset="0"/>
                <a:cs typeface="Arial" panose="020B0604020202020204" pitchFamily="34" charset="0"/>
              </a:rPr>
              <a:t>* Smartcard may not be required if this is the only professional URP held</a:t>
            </a:r>
          </a:p>
        </p:txBody>
      </p:sp>
      <p:sp>
        <p:nvSpPr>
          <p:cNvPr id="5" name="TextBox 4" descr="Text">
            <a:extLst>
              <a:ext uri="{FF2B5EF4-FFF2-40B4-BE49-F238E27FC236}">
                <a16:creationId xmlns:a16="http://schemas.microsoft.com/office/drawing/2014/main" id="{2EDD4D8C-726E-F0EE-D4E0-8AD98B52F6A6}"/>
              </a:ext>
            </a:extLst>
          </p:cNvPr>
          <p:cNvSpPr txBox="1"/>
          <p:nvPr/>
        </p:nvSpPr>
        <p:spPr>
          <a:xfrm>
            <a:off x="294581" y="6012626"/>
            <a:ext cx="8356368" cy="923330"/>
          </a:xfrm>
          <a:prstGeom prst="rect">
            <a:avLst/>
          </a:prstGeom>
          <a:noFill/>
        </p:spPr>
        <p:txBody>
          <a:bodyPr wrap="square">
            <a:spAutoFit/>
          </a:bodyPr>
          <a:lstStyle/>
          <a:p>
            <a:pPr algn="l"/>
            <a:r>
              <a:rPr lang="en-GB" sz="1800" dirty="0">
                <a:effectLst/>
                <a:latin typeface="Arial" panose="020B0604020202020204" pitchFamily="34" charset="0"/>
                <a:ea typeface="Tahoma" panose="020B0604030504040204" pitchFamily="34" charset="0"/>
                <a:cs typeface="Arial" panose="020B0604020202020204" pitchFamily="34" charset="0"/>
              </a:rPr>
              <a:t>Manager/Supervisor/Administrator Self-Service can see the Staff in Post Dashboard in Business Intelligence which gives them access to all the reports with the information restricted to their hierarchy</a:t>
            </a:r>
            <a:r>
              <a:rPr lang="en-GB" sz="1800" dirty="0">
                <a:latin typeface="Arial" panose="020B0604020202020204" pitchFamily="34" charset="0"/>
                <a:ea typeface="Tahoma" panose="020B0604030504040204" pitchFamily="34" charset="0"/>
                <a:cs typeface="Arial" panose="020B0604020202020204" pitchFamily="34" charset="0"/>
              </a:rPr>
              <a:t>.</a:t>
            </a:r>
            <a:endParaRPr lang="en-GB" sz="1800" dirty="0">
              <a:effectLst/>
              <a:latin typeface="Arial" panose="020B0604020202020204" pitchFamily="34" charset="0"/>
              <a:ea typeface="Tahoma" panose="020B0604030504040204" pitchFamily="34" charset="0"/>
              <a:cs typeface="Arial" panose="020B0604020202020204" pitchFamily="34" charset="0"/>
            </a:endParaRPr>
          </a:p>
        </p:txBody>
      </p:sp>
      <p:sp>
        <p:nvSpPr>
          <p:cNvPr id="2" name="Oval 1">
            <a:extLst>
              <a:ext uri="{FF2B5EF4-FFF2-40B4-BE49-F238E27FC236}">
                <a16:creationId xmlns:a16="http://schemas.microsoft.com/office/drawing/2014/main" id="{14644D06-3BC4-01BA-6644-830FB9B57434}"/>
              </a:ext>
              <a:ext uri="{C183D7F6-B498-43B3-948B-1728B52AA6E4}">
                <adec:decorative xmlns:adec="http://schemas.microsoft.com/office/drawing/2017/decorative" val="1"/>
              </a:ext>
            </a:extLst>
          </p:cNvPr>
          <p:cNvSpPr/>
          <p:nvPr/>
        </p:nvSpPr>
        <p:spPr>
          <a:xfrm>
            <a:off x="8448643" y="5433365"/>
            <a:ext cx="2042451" cy="192283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56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3" descr="Section 5 ">
            <a:extLst>
              <a:ext uri="{FF2B5EF4-FFF2-40B4-BE49-F238E27FC236}">
                <a16:creationId xmlns:a16="http://schemas.microsoft.com/office/drawing/2014/main" id="{B8C6D6EB-1349-CAD6-EA83-8C120E6E0C94}"/>
              </a:ext>
            </a:extLst>
          </p:cNvPr>
          <p:cNvSpPr txBox="1">
            <a:spLocks noGrp="1"/>
          </p:cNvSpPr>
          <p:nvPr>
            <p:ph type="title"/>
          </p:nvPr>
        </p:nvSpPr>
        <p:spPr>
          <a:xfrm>
            <a:off x="495507" y="223944"/>
            <a:ext cx="958600" cy="1605568"/>
          </a:xfrm>
          <a:prstGeom prst="rect">
            <a:avLst/>
          </a:prstGeom>
        </p:spPr>
        <p:txBody>
          <a:bodyPr vert="horz" wrap="square" lIns="0" tIns="12700" rIns="0" bIns="0" rtlCol="0">
            <a:spAutoFit/>
          </a:bodyPr>
          <a:lstStyle/>
          <a:p>
            <a:pPr marL="38100">
              <a:lnSpc>
                <a:spcPct val="100000"/>
              </a:lnSpc>
              <a:spcBef>
                <a:spcPts val="100"/>
              </a:spcBef>
            </a:pPr>
            <a:r>
              <a:rPr lang="en-GB" sz="10350" spc="165" baseline="-13285"/>
              <a:t>5</a:t>
            </a:r>
            <a:endParaRPr sz="1400"/>
          </a:p>
        </p:txBody>
      </p:sp>
      <p:sp>
        <p:nvSpPr>
          <p:cNvPr id="48" name="object 3" descr="Sub Title">
            <a:extLst>
              <a:ext uri="{FF2B5EF4-FFF2-40B4-BE49-F238E27FC236}">
                <a16:creationId xmlns:a16="http://schemas.microsoft.com/office/drawing/2014/main" id="{D86FEBD5-8B54-9BAC-BFF3-A6D0D586B116}"/>
              </a:ext>
            </a:extLst>
          </p:cNvPr>
          <p:cNvSpPr txBox="1">
            <a:spLocks/>
          </p:cNvSpPr>
          <p:nvPr/>
        </p:nvSpPr>
        <p:spPr>
          <a:xfrm>
            <a:off x="1200400" y="1177621"/>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spcBef>
                <a:spcPts val="100"/>
              </a:spcBef>
            </a:pPr>
            <a:r>
              <a:rPr lang="en-GB" sz="2400" spc="-10"/>
              <a:t>EIT Form</a:t>
            </a:r>
            <a:endParaRPr lang="en-GB" sz="2400"/>
          </a:p>
        </p:txBody>
      </p:sp>
      <p:sp>
        <p:nvSpPr>
          <p:cNvPr id="4" name="object 4" descr="line to separate heading"/>
          <p:cNvSpPr/>
          <p:nvPr/>
        </p:nvSpPr>
        <p:spPr>
          <a:xfrm>
            <a:off x="540005" y="1875355"/>
            <a:ext cx="9611995" cy="0"/>
          </a:xfrm>
          <a:custGeom>
            <a:avLst/>
            <a:gdLst/>
            <a:ahLst/>
            <a:cxnLst/>
            <a:rect l="l" t="t" r="r" b="b"/>
            <a:pathLst>
              <a:path w="9611995">
                <a:moveTo>
                  <a:pt x="9611995" y="0"/>
                </a:moveTo>
                <a:lnTo>
                  <a:pt x="0" y="0"/>
                </a:lnTo>
              </a:path>
            </a:pathLst>
          </a:custGeom>
          <a:ln w="12700">
            <a:solidFill>
              <a:srgbClr val="002F87"/>
            </a:solidFill>
          </a:ln>
        </p:spPr>
        <p:txBody>
          <a:bodyPr wrap="square" lIns="0" tIns="0" rIns="0" bIns="0" rtlCol="0"/>
          <a:lstStyle/>
          <a:p>
            <a:endParaRPr/>
          </a:p>
        </p:txBody>
      </p:sp>
      <p:pic>
        <p:nvPicPr>
          <p:cNvPr id="2" name="Picture 1" descr="Image of ESR form">
            <a:extLst>
              <a:ext uri="{FF2B5EF4-FFF2-40B4-BE49-F238E27FC236}">
                <a16:creationId xmlns:a16="http://schemas.microsoft.com/office/drawing/2014/main" id="{F6A6E6AC-6CD1-7E2D-8E4A-93FE9D560181}"/>
              </a:ext>
            </a:extLst>
          </p:cNvPr>
          <p:cNvPicPr>
            <a:picLocks noChangeAspect="1"/>
          </p:cNvPicPr>
          <p:nvPr/>
        </p:nvPicPr>
        <p:blipFill>
          <a:blip r:embed="rId3"/>
          <a:stretch>
            <a:fillRect/>
          </a:stretch>
        </p:blipFill>
        <p:spPr>
          <a:xfrm>
            <a:off x="540005" y="1921199"/>
            <a:ext cx="5616427" cy="4999153"/>
          </a:xfrm>
          <a:prstGeom prst="rect">
            <a:avLst/>
          </a:prstGeom>
          <a:effectLst>
            <a:outerShdw blurRad="292100" dist="139700" dir="2700000" algn="tl" rotWithShape="0">
              <a:prstClr val="black">
                <a:alpha val="47000"/>
              </a:prstClr>
            </a:outerShdw>
          </a:effectLst>
        </p:spPr>
      </p:pic>
      <p:pic>
        <p:nvPicPr>
          <p:cNvPr id="3" name="Picture 2" descr="Image of ESR form">
            <a:extLst>
              <a:ext uri="{FF2B5EF4-FFF2-40B4-BE49-F238E27FC236}">
                <a16:creationId xmlns:a16="http://schemas.microsoft.com/office/drawing/2014/main" id="{0882B65F-27B1-4DE0-EB7A-217AA5313578}"/>
              </a:ext>
            </a:extLst>
          </p:cNvPr>
          <p:cNvPicPr>
            <a:picLocks noChangeAspect="1"/>
          </p:cNvPicPr>
          <p:nvPr/>
        </p:nvPicPr>
        <p:blipFill rotWithShape="1">
          <a:blip r:embed="rId4"/>
          <a:srcRect l="706" t="1482"/>
          <a:stretch/>
        </p:blipFill>
        <p:spPr>
          <a:xfrm>
            <a:off x="4681182" y="2423381"/>
            <a:ext cx="5470818" cy="2455025"/>
          </a:xfrm>
          <a:prstGeom prst="rect">
            <a:avLst/>
          </a:prstGeom>
          <a:effectLst>
            <a:outerShdw blurRad="292100" dist="139700" dir="2700000" algn="tl" rotWithShape="0">
              <a:prstClr val="black">
                <a:alpha val="47000"/>
              </a:prstClr>
            </a:outerShdw>
          </a:effectLst>
        </p:spPr>
      </p:pic>
      <p:grpSp>
        <p:nvGrpSpPr>
          <p:cNvPr id="7" name="Group 6">
            <a:extLst>
              <a:ext uri="{FF2B5EF4-FFF2-40B4-BE49-F238E27FC236}">
                <a16:creationId xmlns:a16="http://schemas.microsoft.com/office/drawing/2014/main" id="{7676CC55-10E5-3491-FE2D-35BE380555E1}"/>
              </a:ext>
              <a:ext uri="{C183D7F6-B498-43B3-948B-1728B52AA6E4}">
                <adec:decorative xmlns:adec="http://schemas.microsoft.com/office/drawing/2017/decorative" val="1"/>
              </a:ext>
            </a:extLst>
          </p:cNvPr>
          <p:cNvGrpSpPr/>
          <p:nvPr/>
        </p:nvGrpSpPr>
        <p:grpSpPr>
          <a:xfrm>
            <a:off x="7788800" y="5333703"/>
            <a:ext cx="2646644" cy="2096279"/>
            <a:chOff x="8049444" y="5455755"/>
            <a:chExt cx="2264985" cy="1925173"/>
          </a:xfrm>
        </p:grpSpPr>
        <p:sp>
          <p:nvSpPr>
            <p:cNvPr id="8" name="object 14">
              <a:extLst>
                <a:ext uri="{FF2B5EF4-FFF2-40B4-BE49-F238E27FC236}">
                  <a16:creationId xmlns:a16="http://schemas.microsoft.com/office/drawing/2014/main" id="{B3A2D81E-3CE4-4862-25E2-3D0CF700A044}"/>
                </a:ext>
              </a:extLst>
            </p:cNvPr>
            <p:cNvSpPr/>
            <p:nvPr/>
          </p:nvSpPr>
          <p:spPr>
            <a:xfrm>
              <a:off x="8124314" y="5455755"/>
              <a:ext cx="2190115" cy="1925173"/>
            </a:xfrm>
            <a:custGeom>
              <a:avLst/>
              <a:gdLst/>
              <a:ahLst/>
              <a:cxnLst/>
              <a:rect l="l" t="t" r="r" b="b"/>
              <a:pathLst>
                <a:path w="2190115" h="2076450">
                  <a:moveTo>
                    <a:pt x="2081999" y="0"/>
                  </a:moveTo>
                  <a:lnTo>
                    <a:pt x="108000" y="0"/>
                  </a:lnTo>
                  <a:lnTo>
                    <a:pt x="65960" y="8486"/>
                  </a:lnTo>
                  <a:lnTo>
                    <a:pt x="31630" y="31630"/>
                  </a:lnTo>
                  <a:lnTo>
                    <a:pt x="8486" y="65960"/>
                  </a:lnTo>
                  <a:lnTo>
                    <a:pt x="0" y="108000"/>
                  </a:lnTo>
                  <a:lnTo>
                    <a:pt x="0" y="2076005"/>
                  </a:lnTo>
                  <a:lnTo>
                    <a:pt x="2190000" y="2076005"/>
                  </a:lnTo>
                  <a:lnTo>
                    <a:pt x="2190000" y="108000"/>
                  </a:lnTo>
                  <a:lnTo>
                    <a:pt x="2181514" y="65960"/>
                  </a:lnTo>
                  <a:lnTo>
                    <a:pt x="2158369" y="31630"/>
                  </a:lnTo>
                  <a:lnTo>
                    <a:pt x="2124040" y="8486"/>
                  </a:lnTo>
                  <a:lnTo>
                    <a:pt x="2081999" y="0"/>
                  </a:lnTo>
                  <a:close/>
                </a:path>
              </a:pathLst>
            </a:custGeom>
            <a:solidFill>
              <a:srgbClr val="B12672"/>
            </a:solidFill>
          </p:spPr>
          <p:txBody>
            <a:bodyPr wrap="square" lIns="0" tIns="0" rIns="0" bIns="0" rtlCol="0"/>
            <a:lstStyle/>
            <a:p>
              <a:endParaRPr/>
            </a:p>
          </p:txBody>
        </p:sp>
        <p:sp>
          <p:nvSpPr>
            <p:cNvPr id="9" name="object 15">
              <a:extLst>
                <a:ext uri="{FF2B5EF4-FFF2-40B4-BE49-F238E27FC236}">
                  <a16:creationId xmlns:a16="http://schemas.microsoft.com/office/drawing/2014/main" id="{9037BB8F-B286-CA01-920A-0ED1913A2C8D}"/>
                </a:ext>
              </a:extLst>
            </p:cNvPr>
            <p:cNvSpPr txBox="1"/>
            <p:nvPr/>
          </p:nvSpPr>
          <p:spPr>
            <a:xfrm>
              <a:off x="8049444" y="6012169"/>
              <a:ext cx="1637228" cy="84239"/>
            </a:xfrm>
            <a:prstGeom prst="rect">
              <a:avLst/>
            </a:prstGeom>
          </p:spPr>
          <p:txBody>
            <a:bodyPr vert="horz" wrap="square" lIns="0" tIns="12700" rIns="0" bIns="0" rtlCol="0">
              <a:spAutoFit/>
            </a:bodyPr>
            <a:lstStyle/>
            <a:p>
              <a:endParaRPr lang="en-GB" sz="1400">
                <a:solidFill>
                  <a:schemeClr val="bg1"/>
                </a:solidFill>
                <a:latin typeface="Frutiger LT Std 45 Light"/>
              </a:endParaRPr>
            </a:p>
          </p:txBody>
        </p:sp>
        <p:pic>
          <p:nvPicPr>
            <p:cNvPr id="10" name="object 16">
              <a:extLst>
                <a:ext uri="{FF2B5EF4-FFF2-40B4-BE49-F238E27FC236}">
                  <a16:creationId xmlns:a16="http://schemas.microsoft.com/office/drawing/2014/main" id="{CB328BD6-4D5B-7AD1-C300-7B3D819ECFB5}"/>
                </a:ext>
              </a:extLst>
            </p:cNvPr>
            <p:cNvPicPr/>
            <p:nvPr/>
          </p:nvPicPr>
          <p:blipFill>
            <a:blip r:embed="rId5" cstate="print"/>
            <a:stretch>
              <a:fillRect/>
            </a:stretch>
          </p:blipFill>
          <p:spPr>
            <a:xfrm>
              <a:off x="8289963" y="5590302"/>
              <a:ext cx="323424" cy="293307"/>
            </a:xfrm>
            <a:prstGeom prst="rect">
              <a:avLst/>
            </a:prstGeom>
          </p:spPr>
        </p:pic>
      </p:grpSp>
      <p:sp>
        <p:nvSpPr>
          <p:cNvPr id="11" name="TextBox 10" descr="Text">
            <a:extLst>
              <a:ext uri="{FF2B5EF4-FFF2-40B4-BE49-F238E27FC236}">
                <a16:creationId xmlns:a16="http://schemas.microsoft.com/office/drawing/2014/main" id="{2F78B6F6-4E00-5FBD-D567-D81E0DEFBE2F}"/>
              </a:ext>
            </a:extLst>
          </p:cNvPr>
          <p:cNvSpPr txBox="1"/>
          <p:nvPr/>
        </p:nvSpPr>
        <p:spPr>
          <a:xfrm>
            <a:off x="8124463" y="5796963"/>
            <a:ext cx="2310981" cy="2069541"/>
          </a:xfrm>
          <a:prstGeom prst="rect">
            <a:avLst/>
          </a:prstGeom>
          <a:noFill/>
        </p:spPr>
        <p:txBody>
          <a:bodyPr wrap="square">
            <a:spAutoFit/>
          </a:bodyPr>
          <a:lstStyle/>
          <a:p>
            <a:pPr algn="l"/>
            <a:r>
              <a:rPr lang="en-GB" sz="1400" dirty="0">
                <a:solidFill>
                  <a:schemeClr val="bg1"/>
                </a:solidFill>
                <a:latin typeface="Arial" panose="020B0604020202020204" pitchFamily="34" charset="0"/>
                <a:cs typeface="Arial" panose="020B0604020202020204" pitchFamily="34" charset="0"/>
              </a:rPr>
              <a:t>If you need to record more than one Apprenticeship against an employee record, click into the next blank field in the Details area and complete the EIT form as appropriate.</a:t>
            </a:r>
          </a:p>
          <a:p>
            <a:endParaRPr lang="en-GB" sz="1100" dirty="0">
              <a:solidFill>
                <a:schemeClr val="bg1"/>
              </a:solidFill>
              <a:latin typeface="Frutiger LT Std 45 Light"/>
              <a:cs typeface="Times New Roman" panose="02020603050405020304" pitchFamily="18" charset="0"/>
            </a:endParaRPr>
          </a:p>
          <a:p>
            <a:pPr marL="87313" indent="-87313" algn="just">
              <a:lnSpc>
                <a:spcPct val="115000"/>
              </a:lnSpc>
              <a:buFont typeface="Arial" panose="020B0604020202020204" pitchFamily="34" charset="0"/>
              <a:buChar char="•"/>
            </a:pPr>
            <a:endParaRPr lang="en-GB" i="1" dirty="0">
              <a:solidFill>
                <a:schemeClr val="bg1"/>
              </a:solidFill>
              <a:latin typeface="Frutiger LT Std 45 Light"/>
              <a:cs typeface="Times New Roman" panose="02020603050405020304" pitchFamily="18" charset="0"/>
            </a:endParaRPr>
          </a:p>
        </p:txBody>
      </p:sp>
      <p:pic>
        <p:nvPicPr>
          <p:cNvPr id="6" name="Picture 5">
            <a:extLst>
              <a:ext uri="{FF2B5EF4-FFF2-40B4-BE49-F238E27FC236}">
                <a16:creationId xmlns:a16="http://schemas.microsoft.com/office/drawing/2014/main" id="{01D3C0B7-A2A8-6A99-47F8-AF470147F201}"/>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127" t="10212" r="8726" b="9220"/>
          <a:stretch/>
        </p:blipFill>
        <p:spPr>
          <a:xfrm>
            <a:off x="6421735" y="5647221"/>
            <a:ext cx="1367065" cy="1330220"/>
          </a:xfrm>
          <a:prstGeom prst="ellipse">
            <a:avLst/>
          </a:prstGeom>
          <a:ln w="57150">
            <a:solidFill>
              <a:schemeClr val="bg1">
                <a:lumMod val="85000"/>
              </a:schemeClr>
            </a:solidFill>
          </a:ln>
        </p:spPr>
      </p:pic>
    </p:spTree>
    <p:extLst>
      <p:ext uri="{BB962C8B-B14F-4D97-AF65-F5344CB8AC3E}">
        <p14:creationId xmlns:p14="http://schemas.microsoft.com/office/powerpoint/2010/main" val="375854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3" descr="Section number 6">
            <a:extLst>
              <a:ext uri="{FF2B5EF4-FFF2-40B4-BE49-F238E27FC236}">
                <a16:creationId xmlns:a16="http://schemas.microsoft.com/office/drawing/2014/main" id="{B8C6D6EB-1349-CAD6-EA83-8C120E6E0C94}"/>
              </a:ext>
            </a:extLst>
          </p:cNvPr>
          <p:cNvSpPr txBox="1">
            <a:spLocks noGrp="1"/>
          </p:cNvSpPr>
          <p:nvPr>
            <p:ph type="title"/>
          </p:nvPr>
        </p:nvSpPr>
        <p:spPr>
          <a:xfrm>
            <a:off x="495507" y="223944"/>
            <a:ext cx="958600" cy="1605568"/>
          </a:xfrm>
          <a:prstGeom prst="rect">
            <a:avLst/>
          </a:prstGeom>
        </p:spPr>
        <p:txBody>
          <a:bodyPr vert="horz" wrap="square" lIns="0" tIns="12700" rIns="0" bIns="0" rtlCol="0">
            <a:spAutoFit/>
          </a:bodyPr>
          <a:lstStyle/>
          <a:p>
            <a:pPr marL="38100">
              <a:lnSpc>
                <a:spcPct val="100000"/>
              </a:lnSpc>
              <a:spcBef>
                <a:spcPts val="100"/>
              </a:spcBef>
            </a:pPr>
            <a:r>
              <a:rPr lang="en-GB" sz="10350" spc="165" baseline="-13285"/>
              <a:t>6</a:t>
            </a:r>
            <a:endParaRPr sz="1400"/>
          </a:p>
        </p:txBody>
      </p:sp>
      <p:sp>
        <p:nvSpPr>
          <p:cNvPr id="48" name="object 3" descr="Sub Title">
            <a:extLst>
              <a:ext uri="{FF2B5EF4-FFF2-40B4-BE49-F238E27FC236}">
                <a16:creationId xmlns:a16="http://schemas.microsoft.com/office/drawing/2014/main" id="{D86FEBD5-8B54-9BAC-BFF3-A6D0D586B116}"/>
              </a:ext>
            </a:extLst>
          </p:cNvPr>
          <p:cNvSpPr txBox="1">
            <a:spLocks/>
          </p:cNvSpPr>
          <p:nvPr/>
        </p:nvSpPr>
        <p:spPr>
          <a:xfrm>
            <a:off x="1200400" y="1227418"/>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spcBef>
                <a:spcPts val="100"/>
              </a:spcBef>
            </a:pPr>
            <a:r>
              <a:rPr lang="en-GB" sz="2400" spc="-10"/>
              <a:t>Extra Information Type (EIT) Form</a:t>
            </a:r>
            <a:endParaRPr lang="en-GB" sz="2400"/>
          </a:p>
        </p:txBody>
      </p:sp>
      <p:sp>
        <p:nvSpPr>
          <p:cNvPr id="4" name="object 4" descr="line to separate heading"/>
          <p:cNvSpPr/>
          <p:nvPr/>
        </p:nvSpPr>
        <p:spPr>
          <a:xfrm>
            <a:off x="540005" y="1875355"/>
            <a:ext cx="9611995" cy="0"/>
          </a:xfrm>
          <a:custGeom>
            <a:avLst/>
            <a:gdLst/>
            <a:ahLst/>
            <a:cxnLst/>
            <a:rect l="l" t="t" r="r" b="b"/>
            <a:pathLst>
              <a:path w="9611995">
                <a:moveTo>
                  <a:pt x="9611995" y="0"/>
                </a:moveTo>
                <a:lnTo>
                  <a:pt x="0" y="0"/>
                </a:lnTo>
              </a:path>
            </a:pathLst>
          </a:custGeom>
          <a:ln w="12700">
            <a:solidFill>
              <a:srgbClr val="002F87"/>
            </a:solidFill>
          </a:ln>
        </p:spPr>
        <p:txBody>
          <a:bodyPr wrap="square" lIns="0" tIns="0" rIns="0" bIns="0" rtlCol="0"/>
          <a:lstStyle/>
          <a:p>
            <a:endParaRPr/>
          </a:p>
        </p:txBody>
      </p:sp>
      <p:sp>
        <p:nvSpPr>
          <p:cNvPr id="19" name="Oval 18">
            <a:extLst>
              <a:ext uri="{FF2B5EF4-FFF2-40B4-BE49-F238E27FC236}">
                <a16:creationId xmlns:a16="http://schemas.microsoft.com/office/drawing/2014/main" id="{0BA92E35-BDE1-FC13-638F-20D1ED47D53F}"/>
              </a:ext>
              <a:ext uri="{C183D7F6-B498-43B3-948B-1728B52AA6E4}">
                <adec:decorative xmlns:adec="http://schemas.microsoft.com/office/drawing/2017/decorative" val="1"/>
              </a:ext>
            </a:extLst>
          </p:cNvPr>
          <p:cNvSpPr/>
          <p:nvPr/>
        </p:nvSpPr>
        <p:spPr>
          <a:xfrm>
            <a:off x="8359969" y="121482"/>
            <a:ext cx="1864883" cy="1882366"/>
          </a:xfrm>
          <a:prstGeom prst="ellipse">
            <a:avLst/>
          </a:prstGeom>
          <a:blipFill dpi="0" rotWithShape="1">
            <a:blip r:embed="rId3">
              <a:extLst>
                <a:ext uri="{28A0092B-C50C-407E-A947-70E740481C1C}">
                  <a14:useLocalDpi xmlns:a14="http://schemas.microsoft.com/office/drawing/2010/main" val="0"/>
                </a:ext>
              </a:extLst>
            </a:blip>
            <a:srcRect/>
            <a:stretch>
              <a:fillRect l="-1000" r="-1000" b="-1000"/>
            </a:stretch>
          </a:bli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Image of form with points identified for additional information ">
            <a:extLst>
              <a:ext uri="{FF2B5EF4-FFF2-40B4-BE49-F238E27FC236}">
                <a16:creationId xmlns:a16="http://schemas.microsoft.com/office/drawing/2014/main" id="{F53B4FC1-3EF6-8733-8C76-E8B4E1B76D23}"/>
              </a:ext>
            </a:extLst>
          </p:cNvPr>
          <p:cNvPicPr>
            <a:picLocks noChangeAspect="1"/>
          </p:cNvPicPr>
          <p:nvPr/>
        </p:nvPicPr>
        <p:blipFill>
          <a:blip r:embed="rId4"/>
          <a:stretch>
            <a:fillRect/>
          </a:stretch>
        </p:blipFill>
        <p:spPr>
          <a:xfrm>
            <a:off x="384603" y="2102552"/>
            <a:ext cx="7182448" cy="3284079"/>
          </a:xfrm>
          <a:prstGeom prst="rect">
            <a:avLst/>
          </a:prstGeom>
          <a:effectLst>
            <a:outerShdw blurRad="292100" dist="139700" dir="2700000" algn="ctr" rotWithShape="0">
              <a:srgbClr val="000000">
                <a:alpha val="47000"/>
              </a:srgbClr>
            </a:outerShdw>
          </a:effectLst>
        </p:spPr>
      </p:pic>
      <p:grpSp>
        <p:nvGrpSpPr>
          <p:cNvPr id="7" name="Group 6">
            <a:extLst>
              <a:ext uri="{FF2B5EF4-FFF2-40B4-BE49-F238E27FC236}">
                <a16:creationId xmlns:a16="http://schemas.microsoft.com/office/drawing/2014/main" id="{7676CC55-10E5-3491-FE2D-35BE380555E1}"/>
              </a:ext>
              <a:ext uri="{C183D7F6-B498-43B3-948B-1728B52AA6E4}">
                <adec:decorative xmlns:adec="http://schemas.microsoft.com/office/drawing/2017/decorative" val="1"/>
              </a:ext>
            </a:extLst>
          </p:cNvPr>
          <p:cNvGrpSpPr/>
          <p:nvPr/>
        </p:nvGrpSpPr>
        <p:grpSpPr>
          <a:xfrm>
            <a:off x="5946900" y="2221330"/>
            <a:ext cx="4789537" cy="5225752"/>
            <a:chOff x="8049444" y="5537103"/>
            <a:chExt cx="2289494" cy="2093652"/>
          </a:xfrm>
        </p:grpSpPr>
        <p:sp>
          <p:nvSpPr>
            <p:cNvPr id="8" name="object 14">
              <a:extLst>
                <a:ext uri="{FF2B5EF4-FFF2-40B4-BE49-F238E27FC236}">
                  <a16:creationId xmlns:a16="http://schemas.microsoft.com/office/drawing/2014/main" id="{B3A2D81E-3CE4-4862-25E2-3D0CF700A044}"/>
                </a:ext>
              </a:extLst>
            </p:cNvPr>
            <p:cNvSpPr/>
            <p:nvPr/>
          </p:nvSpPr>
          <p:spPr>
            <a:xfrm>
              <a:off x="8148823" y="5537103"/>
              <a:ext cx="2190115" cy="2093652"/>
            </a:xfrm>
            <a:custGeom>
              <a:avLst/>
              <a:gdLst/>
              <a:ahLst/>
              <a:cxnLst/>
              <a:rect l="l" t="t" r="r" b="b"/>
              <a:pathLst>
                <a:path w="2190115" h="2076450">
                  <a:moveTo>
                    <a:pt x="2081999" y="0"/>
                  </a:moveTo>
                  <a:lnTo>
                    <a:pt x="108000" y="0"/>
                  </a:lnTo>
                  <a:lnTo>
                    <a:pt x="65960" y="8486"/>
                  </a:lnTo>
                  <a:lnTo>
                    <a:pt x="31630" y="31630"/>
                  </a:lnTo>
                  <a:lnTo>
                    <a:pt x="8486" y="65960"/>
                  </a:lnTo>
                  <a:lnTo>
                    <a:pt x="0" y="108000"/>
                  </a:lnTo>
                  <a:lnTo>
                    <a:pt x="0" y="2076005"/>
                  </a:lnTo>
                  <a:lnTo>
                    <a:pt x="2190000" y="2076005"/>
                  </a:lnTo>
                  <a:lnTo>
                    <a:pt x="2190000" y="108000"/>
                  </a:lnTo>
                  <a:lnTo>
                    <a:pt x="2181514" y="65960"/>
                  </a:lnTo>
                  <a:lnTo>
                    <a:pt x="2158369" y="31630"/>
                  </a:lnTo>
                  <a:lnTo>
                    <a:pt x="2124040" y="8486"/>
                  </a:lnTo>
                  <a:lnTo>
                    <a:pt x="2081999" y="0"/>
                  </a:lnTo>
                  <a:close/>
                </a:path>
              </a:pathLst>
            </a:custGeom>
            <a:solidFill>
              <a:srgbClr val="B12672"/>
            </a:solidFill>
          </p:spPr>
          <p:txBody>
            <a:bodyPr wrap="square" lIns="0" tIns="0" rIns="0" bIns="0" rtlCol="0"/>
            <a:lstStyle/>
            <a:p>
              <a:endParaRPr/>
            </a:p>
          </p:txBody>
        </p:sp>
        <p:sp>
          <p:nvSpPr>
            <p:cNvPr id="9" name="object 15">
              <a:extLst>
                <a:ext uri="{FF2B5EF4-FFF2-40B4-BE49-F238E27FC236}">
                  <a16:creationId xmlns:a16="http://schemas.microsoft.com/office/drawing/2014/main" id="{9037BB8F-B286-CA01-920A-0ED1913A2C8D}"/>
                </a:ext>
              </a:extLst>
            </p:cNvPr>
            <p:cNvSpPr txBox="1"/>
            <p:nvPr/>
          </p:nvSpPr>
          <p:spPr>
            <a:xfrm>
              <a:off x="8049444" y="6012169"/>
              <a:ext cx="1637228" cy="84239"/>
            </a:xfrm>
            <a:prstGeom prst="rect">
              <a:avLst/>
            </a:prstGeom>
          </p:spPr>
          <p:txBody>
            <a:bodyPr vert="horz" wrap="square" lIns="0" tIns="12700" rIns="0" bIns="0" rtlCol="0">
              <a:spAutoFit/>
            </a:bodyPr>
            <a:lstStyle/>
            <a:p>
              <a:endParaRPr lang="en-GB" sz="1400">
                <a:solidFill>
                  <a:schemeClr val="bg1"/>
                </a:solidFill>
                <a:latin typeface="Frutiger LT Std 45 Light"/>
              </a:endParaRPr>
            </a:p>
          </p:txBody>
        </p:sp>
        <p:pic>
          <p:nvPicPr>
            <p:cNvPr id="10" name="object 16">
              <a:extLst>
                <a:ext uri="{FF2B5EF4-FFF2-40B4-BE49-F238E27FC236}">
                  <a16:creationId xmlns:a16="http://schemas.microsoft.com/office/drawing/2014/main" id="{CB328BD6-4D5B-7AD1-C300-7B3D819ECFB5}"/>
                </a:ext>
              </a:extLst>
            </p:cNvPr>
            <p:cNvPicPr/>
            <p:nvPr/>
          </p:nvPicPr>
          <p:blipFill>
            <a:blip r:embed="rId5" cstate="print"/>
            <a:stretch>
              <a:fillRect/>
            </a:stretch>
          </p:blipFill>
          <p:spPr>
            <a:xfrm>
              <a:off x="8289963" y="5590302"/>
              <a:ext cx="170960" cy="160742"/>
            </a:xfrm>
            <a:prstGeom prst="rect">
              <a:avLst/>
            </a:prstGeom>
          </p:spPr>
        </p:pic>
      </p:grpSp>
      <p:sp>
        <p:nvSpPr>
          <p:cNvPr id="11" name="TextBox 10" descr="Text&#10;">
            <a:extLst>
              <a:ext uri="{FF2B5EF4-FFF2-40B4-BE49-F238E27FC236}">
                <a16:creationId xmlns:a16="http://schemas.microsoft.com/office/drawing/2014/main" id="{2F78B6F6-4E00-5FBD-D567-D81E0DEFBE2F}"/>
              </a:ext>
            </a:extLst>
          </p:cNvPr>
          <p:cNvSpPr txBox="1"/>
          <p:nvPr/>
        </p:nvSpPr>
        <p:spPr>
          <a:xfrm>
            <a:off x="6276305" y="2957593"/>
            <a:ext cx="4425330" cy="4870308"/>
          </a:xfrm>
          <a:prstGeom prst="rect">
            <a:avLst/>
          </a:prstGeom>
          <a:noFill/>
        </p:spPr>
        <p:txBody>
          <a:bodyPr wrap="square">
            <a:spAutoFit/>
          </a:bodyPr>
          <a:lstStyle/>
          <a:p>
            <a:pPr marL="228600" indent="-228600" algn="l">
              <a:buAutoNum type="arabicPeriod"/>
            </a:pPr>
            <a:r>
              <a:rPr lang="en-GB" sz="1400" b="1" dirty="0">
                <a:solidFill>
                  <a:schemeClr val="bg1"/>
                </a:solidFill>
                <a:latin typeface="Arial" panose="020B0604020202020204" pitchFamily="34" charset="0"/>
                <a:cs typeface="Arial" panose="020B0604020202020204" pitchFamily="34" charset="0"/>
              </a:rPr>
              <a:t>Framework/Standard</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This list of values is updated as new Standards are developed.</a:t>
            </a:r>
          </a:p>
          <a:p>
            <a:pPr marL="228600" indent="-228600" algn="l">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a:p>
            <a:pPr algn="l"/>
            <a:r>
              <a:rPr lang="en-GB" sz="1400" b="1" dirty="0">
                <a:solidFill>
                  <a:schemeClr val="bg1"/>
                </a:solidFill>
                <a:latin typeface="Arial" panose="020B0604020202020204" pitchFamily="34" charset="0"/>
                <a:cs typeface="Arial" panose="020B0604020202020204" pitchFamily="34" charset="0"/>
              </a:rPr>
              <a:t>2. Status – </a:t>
            </a:r>
            <a:r>
              <a:rPr lang="en-GB" sz="1400" dirty="0">
                <a:solidFill>
                  <a:schemeClr val="bg1"/>
                </a:solidFill>
                <a:latin typeface="Arial" panose="020B0604020202020204" pitchFamily="34" charset="0"/>
                <a:cs typeface="Arial" panose="020B0604020202020204" pitchFamily="34" charset="0"/>
              </a:rPr>
              <a:t>select one:</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In Progress</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Complete (Reason)</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Discontinued (Reason)</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Break in Learning </a:t>
            </a:r>
          </a:p>
          <a:p>
            <a:pPr marL="87313" indent="-87313" algn="l">
              <a:buFont typeface="Arial" panose="020B0604020202020204" pitchFamily="34" charset="0"/>
              <a:buChar char="•"/>
            </a:pPr>
            <a:endParaRPr lang="en-GB" sz="1400" b="1" dirty="0">
              <a:solidFill>
                <a:schemeClr val="bg1"/>
              </a:solidFill>
              <a:latin typeface="Arial" panose="020B0604020202020204" pitchFamily="34" charset="0"/>
              <a:cs typeface="Arial" panose="020B0604020202020204" pitchFamily="34" charset="0"/>
            </a:endParaRPr>
          </a:p>
          <a:p>
            <a:pPr algn="l"/>
            <a:r>
              <a:rPr lang="en-GB" sz="1400" b="1" dirty="0">
                <a:solidFill>
                  <a:schemeClr val="bg1"/>
                </a:solidFill>
                <a:latin typeface="Arial" panose="020B0604020202020204" pitchFamily="34" charset="0"/>
                <a:cs typeface="Arial" panose="020B0604020202020204" pitchFamily="34" charset="0"/>
              </a:rPr>
              <a:t>3. Main Training Provider </a:t>
            </a:r>
          </a:p>
          <a:p>
            <a:pPr algn="l"/>
            <a:r>
              <a:rPr lang="en-GB" sz="1400" dirty="0">
                <a:solidFill>
                  <a:schemeClr val="bg1"/>
                </a:solidFill>
                <a:latin typeface="Arial" panose="020B0604020202020204" pitchFamily="34" charset="0"/>
                <a:cs typeface="Arial" panose="020B0604020202020204" pitchFamily="34" charset="0"/>
              </a:rPr>
              <a:t>The UKPRN is a numerical identifier of the Training Provider.</a:t>
            </a:r>
          </a:p>
          <a:p>
            <a:pPr algn="l"/>
            <a:endParaRPr lang="en-GB" sz="1400" dirty="0">
              <a:solidFill>
                <a:schemeClr val="bg1"/>
              </a:solidFill>
              <a:latin typeface="Arial" panose="020B0604020202020204" pitchFamily="34" charset="0"/>
              <a:cs typeface="Arial" panose="020B0604020202020204" pitchFamily="34" charset="0"/>
            </a:endParaRPr>
          </a:p>
          <a:p>
            <a:pPr algn="l"/>
            <a:r>
              <a:rPr lang="en-GB" sz="1400" b="1" dirty="0">
                <a:solidFill>
                  <a:schemeClr val="bg1"/>
                </a:solidFill>
                <a:latin typeface="Arial" panose="020B0604020202020204" pitchFamily="34" charset="0"/>
                <a:cs typeface="Arial" panose="020B0604020202020204" pitchFamily="34" charset="0"/>
              </a:rPr>
              <a:t>4. EPA (End Point Assessment) Centre</a:t>
            </a:r>
            <a:r>
              <a:rPr lang="en-GB" sz="1400" dirty="0">
                <a:solidFill>
                  <a:schemeClr val="bg1"/>
                </a:solidFill>
                <a:latin typeface="Arial" panose="020B0604020202020204" pitchFamily="34" charset="0"/>
                <a:cs typeface="Arial" panose="020B0604020202020204" pitchFamily="34" charset="0"/>
              </a:rPr>
              <a:t> should be added as soon as the information is confirmed.</a:t>
            </a:r>
          </a:p>
          <a:p>
            <a:pPr algn="l"/>
            <a:endParaRPr lang="en-GB" sz="1400" dirty="0">
              <a:solidFill>
                <a:schemeClr val="bg1"/>
              </a:solidFill>
              <a:latin typeface="Arial" panose="020B0604020202020204" pitchFamily="34" charset="0"/>
              <a:cs typeface="Arial" panose="020B0604020202020204" pitchFamily="34" charset="0"/>
            </a:endParaRPr>
          </a:p>
          <a:p>
            <a:pPr algn="l"/>
            <a:r>
              <a:rPr lang="en-GB" sz="1400" b="1" dirty="0">
                <a:solidFill>
                  <a:schemeClr val="bg1"/>
                </a:solidFill>
                <a:latin typeface="Arial" panose="020B0604020202020204" pitchFamily="34" charset="0"/>
                <a:cs typeface="Arial" panose="020B0604020202020204" pitchFamily="34" charset="0"/>
              </a:rPr>
              <a:t>5. Apprentice Type </a:t>
            </a:r>
            <a:r>
              <a:rPr lang="en-GB" sz="1400" dirty="0">
                <a:solidFill>
                  <a:schemeClr val="bg1"/>
                </a:solidFill>
                <a:latin typeface="Arial" panose="020B0604020202020204" pitchFamily="34" charset="0"/>
                <a:cs typeface="Arial" panose="020B0604020202020204" pitchFamily="34" charset="0"/>
              </a:rPr>
              <a:t>– select one:</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Existing Employee (New / Same Role)</a:t>
            </a:r>
          </a:p>
          <a:p>
            <a:pPr marL="171450" indent="-171450" algn="l">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New Employee</a:t>
            </a:r>
          </a:p>
          <a:p>
            <a:endParaRPr lang="en-GB" sz="1100" dirty="0">
              <a:solidFill>
                <a:schemeClr val="bg1"/>
              </a:solidFill>
              <a:latin typeface="Frutiger LT Std 45 Light"/>
              <a:cs typeface="Times New Roman" panose="02020603050405020304" pitchFamily="18" charset="0"/>
            </a:endParaRPr>
          </a:p>
          <a:p>
            <a:pPr marL="87313" indent="-87313" algn="just">
              <a:lnSpc>
                <a:spcPct val="115000"/>
              </a:lnSpc>
              <a:buFont typeface="Arial" panose="020B0604020202020204" pitchFamily="34" charset="0"/>
              <a:buChar char="•"/>
            </a:pPr>
            <a:endParaRPr lang="en-GB" i="1" dirty="0">
              <a:solidFill>
                <a:schemeClr val="bg1"/>
              </a:solidFill>
              <a:latin typeface="Frutiger LT Std 45 Light"/>
              <a:cs typeface="Times New Roman" panose="02020603050405020304" pitchFamily="18" charset="0"/>
            </a:endParaRPr>
          </a:p>
        </p:txBody>
      </p:sp>
      <p:sp>
        <p:nvSpPr>
          <p:cNvPr id="13" name="Heptagon 12" descr="Point 1 regarding Framework/Standard&#10;This list of values is updated as new Standards are developed.&#10;">
            <a:extLst>
              <a:ext uri="{FF2B5EF4-FFF2-40B4-BE49-F238E27FC236}">
                <a16:creationId xmlns:a16="http://schemas.microsoft.com/office/drawing/2014/main" id="{53F76ECF-AC6A-DA8B-6405-52A24B05CDEE}"/>
              </a:ext>
            </a:extLst>
          </p:cNvPr>
          <p:cNvSpPr/>
          <p:nvPr/>
        </p:nvSpPr>
        <p:spPr>
          <a:xfrm>
            <a:off x="688127" y="2749749"/>
            <a:ext cx="327703" cy="342900"/>
          </a:xfrm>
          <a:prstGeom prst="heptagon">
            <a:avLst/>
          </a:prstGeom>
          <a:solidFill>
            <a:srgbClr val="B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14" name="Heptagon 13" descr="Point 2, regarding Status.  Select one from Status:&#10;In Progress&#10;Complete (Reason)&#10;Discontinued (Reason)&#10;Break in Learning &#10;">
            <a:extLst>
              <a:ext uri="{FF2B5EF4-FFF2-40B4-BE49-F238E27FC236}">
                <a16:creationId xmlns:a16="http://schemas.microsoft.com/office/drawing/2014/main" id="{DE6129D1-EA3E-55C0-5076-445547BA96F1}"/>
              </a:ext>
            </a:extLst>
          </p:cNvPr>
          <p:cNvSpPr/>
          <p:nvPr/>
        </p:nvSpPr>
        <p:spPr>
          <a:xfrm>
            <a:off x="1485311" y="2949949"/>
            <a:ext cx="327703" cy="342900"/>
          </a:xfrm>
          <a:prstGeom prst="heptagon">
            <a:avLst/>
          </a:prstGeom>
          <a:solidFill>
            <a:srgbClr val="B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15" name="Heptagon 14" descr="Point 3 regarding Main Training Provider &#10;The UKPRN is a numerical identifier of the Training Provider.&#10;">
            <a:extLst>
              <a:ext uri="{FF2B5EF4-FFF2-40B4-BE49-F238E27FC236}">
                <a16:creationId xmlns:a16="http://schemas.microsoft.com/office/drawing/2014/main" id="{F5DE140C-1C82-E9C9-F87C-27DE31F0DA75}"/>
              </a:ext>
            </a:extLst>
          </p:cNvPr>
          <p:cNvSpPr/>
          <p:nvPr/>
        </p:nvSpPr>
        <p:spPr>
          <a:xfrm>
            <a:off x="495507" y="4070495"/>
            <a:ext cx="327703" cy="342900"/>
          </a:xfrm>
          <a:prstGeom prst="heptagon">
            <a:avLst/>
          </a:prstGeom>
          <a:solidFill>
            <a:srgbClr val="B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16" name="Heptagon 15" descr="Point  4 regarding EPA (End Point Assessment) Centre should be added as soon as the information is confirmed.&#10;">
            <a:extLst>
              <a:ext uri="{FF2B5EF4-FFF2-40B4-BE49-F238E27FC236}">
                <a16:creationId xmlns:a16="http://schemas.microsoft.com/office/drawing/2014/main" id="{3EC86765-74AC-9D38-ACB0-FB647A3B6814}"/>
              </a:ext>
            </a:extLst>
          </p:cNvPr>
          <p:cNvSpPr/>
          <p:nvPr/>
        </p:nvSpPr>
        <p:spPr>
          <a:xfrm>
            <a:off x="1191874" y="4104899"/>
            <a:ext cx="327703" cy="342900"/>
          </a:xfrm>
          <a:prstGeom prst="heptagon">
            <a:avLst/>
          </a:prstGeom>
          <a:solidFill>
            <a:srgbClr val="B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a:t>
            </a:r>
          </a:p>
        </p:txBody>
      </p:sp>
      <p:sp>
        <p:nvSpPr>
          <p:cNvPr id="17" name="Heptagon 16" descr="Point 5 regarding Apprentice Type – select one, either: Existing Employee (New / Same Role) OR &#10;New Employee&#10;">
            <a:extLst>
              <a:ext uri="{FF2B5EF4-FFF2-40B4-BE49-F238E27FC236}">
                <a16:creationId xmlns:a16="http://schemas.microsoft.com/office/drawing/2014/main" id="{C911760D-8E6D-80C2-8CE3-516AC94D0E93}"/>
              </a:ext>
            </a:extLst>
          </p:cNvPr>
          <p:cNvSpPr/>
          <p:nvPr/>
        </p:nvSpPr>
        <p:spPr>
          <a:xfrm>
            <a:off x="1411075" y="4612901"/>
            <a:ext cx="327703" cy="342900"/>
          </a:xfrm>
          <a:prstGeom prst="heptagon">
            <a:avLst/>
          </a:prstGeom>
          <a:solidFill>
            <a:srgbClr val="B12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a:t>
            </a:r>
          </a:p>
        </p:txBody>
      </p:sp>
      <p:sp>
        <p:nvSpPr>
          <p:cNvPr id="18" name="Rectangle 17" descr="Text&#10;">
            <a:extLst>
              <a:ext uri="{FF2B5EF4-FFF2-40B4-BE49-F238E27FC236}">
                <a16:creationId xmlns:a16="http://schemas.microsoft.com/office/drawing/2014/main" id="{3B05FF3E-DA57-66D4-6062-91B0D30181DF}"/>
              </a:ext>
            </a:extLst>
          </p:cNvPr>
          <p:cNvSpPr/>
          <p:nvPr/>
        </p:nvSpPr>
        <p:spPr>
          <a:xfrm>
            <a:off x="382441" y="6305994"/>
            <a:ext cx="5564459" cy="455255"/>
          </a:xfrm>
          <a:prstGeom prst="rect">
            <a:avLst/>
          </a:prstGeom>
          <a:solidFill>
            <a:srgbClr val="002F87"/>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l"/>
            <a:r>
              <a:rPr lang="en-GB" sz="1400" b="1">
                <a:solidFill>
                  <a:schemeClr val="bg1"/>
                </a:solidFill>
                <a:latin typeface="Arial" panose="020B0604020202020204" pitchFamily="34" charset="0"/>
                <a:cs typeface="Arial" panose="020B0604020202020204" pitchFamily="34" charset="0"/>
              </a:rPr>
              <a:t>All the fields in this form can be updated/amended as required.</a:t>
            </a:r>
            <a:endParaRPr lang="en-GB"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261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 descr="Section number 7">
            <a:extLst>
              <a:ext uri="{FF2B5EF4-FFF2-40B4-BE49-F238E27FC236}">
                <a16:creationId xmlns:a16="http://schemas.microsoft.com/office/drawing/2014/main" id="{F2CEAAED-0274-47F6-1323-280175180DA7}"/>
              </a:ext>
            </a:extLst>
          </p:cNvPr>
          <p:cNvSpPr txBox="1">
            <a:spLocks noGrp="1"/>
          </p:cNvSpPr>
          <p:nvPr>
            <p:ph type="title"/>
          </p:nvPr>
        </p:nvSpPr>
        <p:spPr>
          <a:xfrm>
            <a:off x="495507" y="200025"/>
            <a:ext cx="958600" cy="1605568"/>
          </a:xfrm>
          <a:prstGeom prst="rect">
            <a:avLst/>
          </a:prstGeom>
        </p:spPr>
        <p:txBody>
          <a:bodyPr vert="horz" wrap="square" lIns="0" tIns="12700" rIns="0" bIns="0" rtlCol="0">
            <a:spAutoFit/>
          </a:bodyPr>
          <a:lstStyle/>
          <a:p>
            <a:pPr marL="38100">
              <a:lnSpc>
                <a:spcPct val="100000"/>
              </a:lnSpc>
              <a:spcBef>
                <a:spcPts val="100"/>
              </a:spcBef>
            </a:pPr>
            <a:r>
              <a:rPr lang="en-GB" sz="10350" spc="165" baseline="-13285"/>
              <a:t>7</a:t>
            </a:r>
            <a:endParaRPr sz="1400"/>
          </a:p>
        </p:txBody>
      </p:sp>
      <p:sp>
        <p:nvSpPr>
          <p:cNvPr id="37" name="object 3" descr="Sub Title">
            <a:extLst>
              <a:ext uri="{FF2B5EF4-FFF2-40B4-BE49-F238E27FC236}">
                <a16:creationId xmlns:a16="http://schemas.microsoft.com/office/drawing/2014/main" id="{928EA0F7-A379-14DE-956D-C90615DFFBC5}"/>
              </a:ext>
            </a:extLst>
          </p:cNvPr>
          <p:cNvSpPr txBox="1">
            <a:spLocks/>
          </p:cNvSpPr>
          <p:nvPr/>
        </p:nvSpPr>
        <p:spPr>
          <a:xfrm>
            <a:off x="1280969" y="1148357"/>
            <a:ext cx="9493000" cy="382156"/>
          </a:xfrm>
          <a:prstGeom prst="rect">
            <a:avLst/>
          </a:prstGeom>
        </p:spPr>
        <p:txBody>
          <a:bodyPr vert="horz" wrap="square" lIns="0" tIns="12700" rIns="0" bIns="0" rtlCol="0">
            <a:spAutoFit/>
          </a:bodyPr>
          <a:lstStyle>
            <a:lvl1pPr>
              <a:defRPr sz="1400" b="0" i="0">
                <a:solidFill>
                  <a:srgbClr val="002F87"/>
                </a:solidFill>
                <a:latin typeface="Arial Black"/>
                <a:ea typeface="+mj-ea"/>
                <a:cs typeface="Arial Black"/>
              </a:defRPr>
            </a:lvl1pPr>
          </a:lstStyle>
          <a:p>
            <a:pPr marL="40640">
              <a:spcBef>
                <a:spcPts val="100"/>
              </a:spcBef>
            </a:pPr>
            <a:r>
              <a:rPr lang="en-GB" sz="2400" spc="-10"/>
              <a:t>Reporting</a:t>
            </a:r>
            <a:endParaRPr lang="en-GB" sz="2400"/>
          </a:p>
        </p:txBody>
      </p:sp>
      <p:sp>
        <p:nvSpPr>
          <p:cNvPr id="4" name="object 4">
            <a:extLst>
              <a:ext uri="{C183D7F6-B498-43B3-948B-1728B52AA6E4}">
                <adec:decorative xmlns:adec="http://schemas.microsoft.com/office/drawing/2017/decorative" val="1"/>
              </a:ext>
            </a:extLst>
          </p:cNvPr>
          <p:cNvSpPr/>
          <p:nvPr/>
        </p:nvSpPr>
        <p:spPr>
          <a:xfrm>
            <a:off x="545999" y="1884354"/>
            <a:ext cx="9606280" cy="0"/>
          </a:xfrm>
          <a:custGeom>
            <a:avLst/>
            <a:gdLst/>
            <a:ahLst/>
            <a:cxnLst/>
            <a:rect l="l" t="t" r="r" b="b"/>
            <a:pathLst>
              <a:path w="9606280">
                <a:moveTo>
                  <a:pt x="9606000" y="0"/>
                </a:moveTo>
                <a:lnTo>
                  <a:pt x="0" y="0"/>
                </a:lnTo>
              </a:path>
            </a:pathLst>
          </a:custGeom>
          <a:ln w="12700">
            <a:solidFill>
              <a:srgbClr val="002F87"/>
            </a:solidFill>
          </a:ln>
        </p:spPr>
        <p:txBody>
          <a:bodyPr wrap="square" lIns="0" tIns="0" rIns="0" bIns="0" rtlCol="0"/>
          <a:lstStyle/>
          <a:p>
            <a:endParaRPr/>
          </a:p>
        </p:txBody>
      </p:sp>
      <p:sp>
        <p:nvSpPr>
          <p:cNvPr id="2" name="object 2">
            <a:extLst>
              <a:ext uri="{C183D7F6-B498-43B3-948B-1728B52AA6E4}">
                <adec:decorative xmlns:adec="http://schemas.microsoft.com/office/drawing/2017/decorative" val="1"/>
              </a:ext>
            </a:extLst>
          </p:cNvPr>
          <p:cNvSpPr/>
          <p:nvPr/>
        </p:nvSpPr>
        <p:spPr>
          <a:xfrm>
            <a:off x="459362" y="1582756"/>
            <a:ext cx="9923363" cy="5029085"/>
          </a:xfrm>
          <a:custGeom>
            <a:avLst/>
            <a:gdLst/>
            <a:ahLst/>
            <a:cxnLst/>
            <a:rect l="l" t="t" r="r" b="b"/>
            <a:pathLst>
              <a:path w="9611995" h="4813300">
                <a:moveTo>
                  <a:pt x="9611995" y="0"/>
                </a:moveTo>
                <a:lnTo>
                  <a:pt x="0" y="0"/>
                </a:lnTo>
                <a:lnTo>
                  <a:pt x="0" y="4813198"/>
                </a:lnTo>
                <a:lnTo>
                  <a:pt x="9611995" y="4813198"/>
                </a:lnTo>
                <a:lnTo>
                  <a:pt x="9611995" y="0"/>
                </a:lnTo>
                <a:close/>
              </a:path>
            </a:pathLst>
          </a:custGeom>
          <a:solidFill>
            <a:srgbClr val="F7F5F7"/>
          </a:solidFill>
        </p:spPr>
        <p:txBody>
          <a:bodyPr wrap="square" lIns="0" tIns="0" rIns="0" bIns="0" rtlCol="0"/>
          <a:lstStyle/>
          <a:p>
            <a:endParaRPr/>
          </a:p>
        </p:txBody>
      </p:sp>
      <p:grpSp>
        <p:nvGrpSpPr>
          <p:cNvPr id="40" name="Group 39">
            <a:extLst>
              <a:ext uri="{FF2B5EF4-FFF2-40B4-BE49-F238E27FC236}">
                <a16:creationId xmlns:a16="http://schemas.microsoft.com/office/drawing/2014/main" id="{29CAA185-DBF9-6852-68CE-EDD0D22FCA70}"/>
              </a:ext>
              <a:ext uri="{C183D7F6-B498-43B3-948B-1728B52AA6E4}">
                <adec:decorative xmlns:adec="http://schemas.microsoft.com/office/drawing/2017/decorative" val="1"/>
              </a:ext>
            </a:extLst>
          </p:cNvPr>
          <p:cNvGrpSpPr/>
          <p:nvPr/>
        </p:nvGrpSpPr>
        <p:grpSpPr>
          <a:xfrm>
            <a:off x="549773" y="1718841"/>
            <a:ext cx="2497371" cy="1122658"/>
            <a:chOff x="520211" y="1916711"/>
            <a:chExt cx="1990233" cy="1055112"/>
          </a:xfrm>
        </p:grpSpPr>
        <p:sp>
          <p:nvSpPr>
            <p:cNvPr id="27" name="object 27"/>
            <p:cNvSpPr/>
            <p:nvPr/>
          </p:nvSpPr>
          <p:spPr>
            <a:xfrm>
              <a:off x="520211" y="1916711"/>
              <a:ext cx="1990233" cy="857171"/>
            </a:xfrm>
            <a:custGeom>
              <a:avLst/>
              <a:gdLst/>
              <a:ahLst/>
              <a:cxnLst/>
              <a:rect l="l" t="t" r="r" b="b"/>
              <a:pathLst>
                <a:path w="935990" h="279400">
                  <a:moveTo>
                    <a:pt x="863993" y="0"/>
                  </a:moveTo>
                  <a:lnTo>
                    <a:pt x="71996" y="0"/>
                  </a:lnTo>
                  <a:lnTo>
                    <a:pt x="43971" y="5657"/>
                  </a:lnTo>
                  <a:lnTo>
                    <a:pt x="21086" y="21086"/>
                  </a:lnTo>
                  <a:lnTo>
                    <a:pt x="5657" y="43971"/>
                  </a:lnTo>
                  <a:lnTo>
                    <a:pt x="0" y="71996"/>
                  </a:lnTo>
                  <a:lnTo>
                    <a:pt x="0" y="206997"/>
                  </a:lnTo>
                  <a:lnTo>
                    <a:pt x="5657" y="235022"/>
                  </a:lnTo>
                  <a:lnTo>
                    <a:pt x="21086" y="257906"/>
                  </a:lnTo>
                  <a:lnTo>
                    <a:pt x="43971" y="273335"/>
                  </a:lnTo>
                  <a:lnTo>
                    <a:pt x="71996" y="278993"/>
                  </a:lnTo>
                  <a:lnTo>
                    <a:pt x="863993" y="278993"/>
                  </a:lnTo>
                  <a:lnTo>
                    <a:pt x="892018" y="273335"/>
                  </a:lnTo>
                  <a:lnTo>
                    <a:pt x="914903" y="257906"/>
                  </a:lnTo>
                  <a:lnTo>
                    <a:pt x="930332" y="235022"/>
                  </a:lnTo>
                  <a:lnTo>
                    <a:pt x="935989" y="206997"/>
                  </a:lnTo>
                  <a:lnTo>
                    <a:pt x="935989" y="71996"/>
                  </a:lnTo>
                  <a:lnTo>
                    <a:pt x="930332" y="43971"/>
                  </a:lnTo>
                  <a:lnTo>
                    <a:pt x="914903" y="21086"/>
                  </a:lnTo>
                  <a:lnTo>
                    <a:pt x="892018" y="5657"/>
                  </a:lnTo>
                  <a:lnTo>
                    <a:pt x="863993" y="0"/>
                  </a:lnTo>
                  <a:close/>
                </a:path>
              </a:pathLst>
            </a:custGeom>
            <a:solidFill>
              <a:srgbClr val="002F87"/>
            </a:solidFill>
          </p:spPr>
          <p:txBody>
            <a:bodyPr wrap="square" lIns="0" tIns="0" rIns="0" bIns="0" rtlCol="0"/>
            <a:lstStyle/>
            <a:p>
              <a:endParaRPr/>
            </a:p>
          </p:txBody>
        </p:sp>
        <p:sp>
          <p:nvSpPr>
            <p:cNvPr id="28" name="object 28" descr="Heading"/>
            <p:cNvSpPr txBox="1"/>
            <p:nvPr/>
          </p:nvSpPr>
          <p:spPr>
            <a:xfrm>
              <a:off x="626930" y="2001601"/>
              <a:ext cx="1796361" cy="970222"/>
            </a:xfrm>
            <a:prstGeom prst="rect">
              <a:avLst/>
            </a:prstGeom>
          </p:spPr>
          <p:txBody>
            <a:bodyPr vert="horz" wrap="square" lIns="0" tIns="12700" rIns="0" bIns="0" rtlCol="0">
              <a:spAutoFit/>
            </a:bodyPr>
            <a:lstStyle/>
            <a:p>
              <a:pPr marL="12700" algn="l">
                <a:lnSpc>
                  <a:spcPct val="100000"/>
                </a:lnSpc>
                <a:spcBef>
                  <a:spcPts val="100"/>
                </a:spcBef>
              </a:pPr>
              <a:r>
                <a:rPr lang="en-GB" sz="1400" b="1" spc="-10" dirty="0">
                  <a:solidFill>
                    <a:srgbClr val="FFFFFF"/>
                  </a:solidFill>
                  <a:latin typeface="Arial" panose="020B0604020202020204" pitchFamily="34" charset="0"/>
                  <a:cs typeface="Arial" panose="020B0604020202020204" pitchFamily="34" charset="0"/>
                </a:rPr>
                <a:t>Learning Administration Dashboard Apprenticeships Summary</a:t>
              </a:r>
              <a:endParaRPr sz="1400" dirty="0">
                <a:latin typeface="Arial" panose="020B0604020202020204" pitchFamily="34" charset="0"/>
                <a:cs typeface="Arial" panose="020B0604020202020204" pitchFamily="34" charset="0"/>
              </a:endParaRPr>
            </a:p>
          </p:txBody>
        </p:sp>
      </p:grpSp>
      <p:sp>
        <p:nvSpPr>
          <p:cNvPr id="55" name="TextBox 54" descr="Text">
            <a:extLst>
              <a:ext uri="{FF2B5EF4-FFF2-40B4-BE49-F238E27FC236}">
                <a16:creationId xmlns:a16="http://schemas.microsoft.com/office/drawing/2014/main" id="{E5E44654-3899-78BB-FF8F-10CB3A891A43}"/>
              </a:ext>
            </a:extLst>
          </p:cNvPr>
          <p:cNvSpPr txBox="1"/>
          <p:nvPr/>
        </p:nvSpPr>
        <p:spPr>
          <a:xfrm>
            <a:off x="604544" y="2655772"/>
            <a:ext cx="2261501" cy="954107"/>
          </a:xfrm>
          <a:prstGeom prst="rect">
            <a:avLst/>
          </a:prstGeom>
          <a:noFill/>
        </p:spPr>
        <p:txBody>
          <a:bodyPr wrap="square" rtlCol="0">
            <a:spAutoFit/>
          </a:bodyPr>
          <a:lstStyle/>
          <a:p>
            <a:pPr algn="l"/>
            <a:r>
              <a:rPr lang="en-GB" sz="1400" dirty="0">
                <a:solidFill>
                  <a:srgbClr val="002F87"/>
                </a:solidFill>
                <a:latin typeface="Arial" panose="020B0604020202020204" pitchFamily="34" charset="0"/>
                <a:cs typeface="Arial" panose="020B0604020202020204" pitchFamily="34" charset="0"/>
              </a:rPr>
              <a:t>Shows the percentage of employees undertaking Apprenticeships grouped by Staff Group.</a:t>
            </a:r>
          </a:p>
        </p:txBody>
      </p:sp>
      <p:pic>
        <p:nvPicPr>
          <p:cNvPr id="50" name="Picture 49" descr="Image of report - graph">
            <a:extLst>
              <a:ext uri="{FF2B5EF4-FFF2-40B4-BE49-F238E27FC236}">
                <a16:creationId xmlns:a16="http://schemas.microsoft.com/office/drawing/2014/main" id="{CCCDC63E-E072-4090-0850-D94F657C1BC6}"/>
              </a:ext>
            </a:extLst>
          </p:cNvPr>
          <p:cNvPicPr>
            <a:picLocks noChangeAspect="1"/>
          </p:cNvPicPr>
          <p:nvPr/>
        </p:nvPicPr>
        <p:blipFill>
          <a:blip r:embed="rId3"/>
          <a:stretch>
            <a:fillRect/>
          </a:stretch>
        </p:blipFill>
        <p:spPr>
          <a:xfrm>
            <a:off x="635651" y="3666792"/>
            <a:ext cx="2285891" cy="1557980"/>
          </a:xfrm>
          <a:prstGeom prst="rect">
            <a:avLst/>
          </a:prstGeom>
          <a:effectLst>
            <a:outerShdw blurRad="292100" dist="139700" dir="2700000" algn="ctr" rotWithShape="0">
              <a:srgbClr val="000000">
                <a:alpha val="47000"/>
              </a:srgbClr>
            </a:outerShdw>
          </a:effectLst>
        </p:spPr>
      </p:pic>
      <p:grpSp>
        <p:nvGrpSpPr>
          <p:cNvPr id="44" name="Group 43">
            <a:extLst>
              <a:ext uri="{FF2B5EF4-FFF2-40B4-BE49-F238E27FC236}">
                <a16:creationId xmlns:a16="http://schemas.microsoft.com/office/drawing/2014/main" id="{4386CDE6-3BB1-DAFF-483A-036AD11C4547}"/>
              </a:ext>
              <a:ext uri="{C183D7F6-B498-43B3-948B-1728B52AA6E4}">
                <adec:decorative xmlns:adec="http://schemas.microsoft.com/office/drawing/2017/decorative" val="1"/>
              </a:ext>
            </a:extLst>
          </p:cNvPr>
          <p:cNvGrpSpPr/>
          <p:nvPr/>
        </p:nvGrpSpPr>
        <p:grpSpPr>
          <a:xfrm>
            <a:off x="3834165" y="1664542"/>
            <a:ext cx="1960736" cy="965437"/>
            <a:chOff x="1949769" y="1679868"/>
            <a:chExt cx="2110403" cy="925849"/>
          </a:xfrm>
        </p:grpSpPr>
        <p:sp>
          <p:nvSpPr>
            <p:cNvPr id="45" name="object 27">
              <a:extLst>
                <a:ext uri="{FF2B5EF4-FFF2-40B4-BE49-F238E27FC236}">
                  <a16:creationId xmlns:a16="http://schemas.microsoft.com/office/drawing/2014/main" id="{E8EDDDDB-9D0F-F073-B87D-B14918A3056C}"/>
                </a:ext>
              </a:extLst>
            </p:cNvPr>
            <p:cNvSpPr/>
            <p:nvPr/>
          </p:nvSpPr>
          <p:spPr>
            <a:xfrm>
              <a:off x="1949769" y="1679868"/>
              <a:ext cx="2110403" cy="857171"/>
            </a:xfrm>
            <a:custGeom>
              <a:avLst/>
              <a:gdLst/>
              <a:ahLst/>
              <a:cxnLst/>
              <a:rect l="l" t="t" r="r" b="b"/>
              <a:pathLst>
                <a:path w="935990" h="279400">
                  <a:moveTo>
                    <a:pt x="863993" y="0"/>
                  </a:moveTo>
                  <a:lnTo>
                    <a:pt x="71996" y="0"/>
                  </a:lnTo>
                  <a:lnTo>
                    <a:pt x="43971" y="5657"/>
                  </a:lnTo>
                  <a:lnTo>
                    <a:pt x="21086" y="21086"/>
                  </a:lnTo>
                  <a:lnTo>
                    <a:pt x="5657" y="43971"/>
                  </a:lnTo>
                  <a:lnTo>
                    <a:pt x="0" y="71996"/>
                  </a:lnTo>
                  <a:lnTo>
                    <a:pt x="0" y="206997"/>
                  </a:lnTo>
                  <a:lnTo>
                    <a:pt x="5657" y="235022"/>
                  </a:lnTo>
                  <a:lnTo>
                    <a:pt x="21086" y="257906"/>
                  </a:lnTo>
                  <a:lnTo>
                    <a:pt x="43971" y="273335"/>
                  </a:lnTo>
                  <a:lnTo>
                    <a:pt x="71996" y="278993"/>
                  </a:lnTo>
                  <a:lnTo>
                    <a:pt x="863993" y="278993"/>
                  </a:lnTo>
                  <a:lnTo>
                    <a:pt x="892018" y="273335"/>
                  </a:lnTo>
                  <a:lnTo>
                    <a:pt x="914903" y="257906"/>
                  </a:lnTo>
                  <a:lnTo>
                    <a:pt x="930332" y="235022"/>
                  </a:lnTo>
                  <a:lnTo>
                    <a:pt x="935989" y="206997"/>
                  </a:lnTo>
                  <a:lnTo>
                    <a:pt x="935989" y="71996"/>
                  </a:lnTo>
                  <a:lnTo>
                    <a:pt x="930332" y="43971"/>
                  </a:lnTo>
                  <a:lnTo>
                    <a:pt x="914903" y="21086"/>
                  </a:lnTo>
                  <a:lnTo>
                    <a:pt x="892018" y="5657"/>
                  </a:lnTo>
                  <a:lnTo>
                    <a:pt x="863993" y="0"/>
                  </a:lnTo>
                  <a:close/>
                </a:path>
              </a:pathLst>
            </a:custGeom>
            <a:solidFill>
              <a:srgbClr val="002F87"/>
            </a:solidFill>
          </p:spPr>
          <p:txBody>
            <a:bodyPr wrap="square" lIns="0" tIns="0" rIns="0" bIns="0" rtlCol="0"/>
            <a:lstStyle/>
            <a:p>
              <a:endParaRPr/>
            </a:p>
          </p:txBody>
        </p:sp>
        <p:sp>
          <p:nvSpPr>
            <p:cNvPr id="46" name="object 28" descr="Heading">
              <a:extLst>
                <a:ext uri="{FF2B5EF4-FFF2-40B4-BE49-F238E27FC236}">
                  <a16:creationId xmlns:a16="http://schemas.microsoft.com/office/drawing/2014/main" id="{5C80CF27-2211-BE0B-67C0-71ACFA09C9E8}"/>
                </a:ext>
              </a:extLst>
            </p:cNvPr>
            <p:cNvSpPr txBox="1"/>
            <p:nvPr/>
          </p:nvSpPr>
          <p:spPr>
            <a:xfrm>
              <a:off x="2143385" y="1760407"/>
              <a:ext cx="1796361" cy="845310"/>
            </a:xfrm>
            <a:prstGeom prst="rect">
              <a:avLst/>
            </a:prstGeom>
          </p:spPr>
          <p:txBody>
            <a:bodyPr vert="horz" wrap="square" lIns="0" tIns="12700" rIns="0" bIns="0" rtlCol="0">
              <a:spAutoFit/>
            </a:bodyPr>
            <a:lstStyle/>
            <a:p>
              <a:pPr marL="12700" algn="l">
                <a:lnSpc>
                  <a:spcPct val="100000"/>
                </a:lnSpc>
                <a:spcBef>
                  <a:spcPts val="100"/>
                </a:spcBef>
              </a:pPr>
              <a:r>
                <a:rPr lang="en-GB" sz="1400" b="1" spc="-10" dirty="0">
                  <a:solidFill>
                    <a:srgbClr val="FFFFFF"/>
                  </a:solidFill>
                  <a:latin typeface="Arial" panose="020B0604020202020204" pitchFamily="34" charset="0"/>
                  <a:cs typeface="Arial" panose="020B0604020202020204" pitchFamily="34" charset="0"/>
                </a:rPr>
                <a:t>Apprenticeships Trending Dashboard</a:t>
              </a:r>
              <a:endParaRPr sz="1400" dirty="0">
                <a:latin typeface="Arial" panose="020B0604020202020204" pitchFamily="34" charset="0"/>
                <a:cs typeface="Arial" panose="020B0604020202020204" pitchFamily="34" charset="0"/>
              </a:endParaRPr>
            </a:p>
          </p:txBody>
        </p:sp>
      </p:grpSp>
      <p:sp>
        <p:nvSpPr>
          <p:cNvPr id="56" name="TextBox 55" descr="Text">
            <a:extLst>
              <a:ext uri="{FF2B5EF4-FFF2-40B4-BE49-F238E27FC236}">
                <a16:creationId xmlns:a16="http://schemas.microsoft.com/office/drawing/2014/main" id="{97004F00-74F2-B448-594D-373D4AC4F898}"/>
              </a:ext>
            </a:extLst>
          </p:cNvPr>
          <p:cNvSpPr txBox="1"/>
          <p:nvPr/>
        </p:nvSpPr>
        <p:spPr>
          <a:xfrm>
            <a:off x="3766302" y="2644542"/>
            <a:ext cx="2358635" cy="954107"/>
          </a:xfrm>
          <a:prstGeom prst="rect">
            <a:avLst/>
          </a:prstGeom>
          <a:noFill/>
        </p:spPr>
        <p:txBody>
          <a:bodyPr wrap="square" rtlCol="0">
            <a:spAutoFit/>
          </a:bodyPr>
          <a:lstStyle/>
          <a:p>
            <a:pPr algn="l"/>
            <a:r>
              <a:rPr lang="en-GB" sz="1400" dirty="0">
                <a:solidFill>
                  <a:srgbClr val="002F87"/>
                </a:solidFill>
                <a:effectLst/>
                <a:latin typeface="Arial" panose="020B0604020202020204" pitchFamily="34" charset="0"/>
                <a:ea typeface="Tahoma" panose="020B0604030504040204" pitchFamily="34" charset="0"/>
                <a:cs typeface="Arial" panose="020B0604020202020204" pitchFamily="34" charset="0"/>
              </a:rPr>
              <a:t>Shows the number of Apprenticeships monthly as at the last day of the month.</a:t>
            </a:r>
          </a:p>
        </p:txBody>
      </p:sp>
      <p:pic>
        <p:nvPicPr>
          <p:cNvPr id="51" name="Picture 50" descr="Image of report - line graph">
            <a:extLst>
              <a:ext uri="{FF2B5EF4-FFF2-40B4-BE49-F238E27FC236}">
                <a16:creationId xmlns:a16="http://schemas.microsoft.com/office/drawing/2014/main" id="{5C56D30F-CFA6-5059-6DF8-74AC7A84ED67}"/>
              </a:ext>
            </a:extLst>
          </p:cNvPr>
          <p:cNvPicPr>
            <a:picLocks noChangeAspect="1"/>
          </p:cNvPicPr>
          <p:nvPr/>
        </p:nvPicPr>
        <p:blipFill>
          <a:blip r:embed="rId4"/>
          <a:stretch>
            <a:fillRect/>
          </a:stretch>
        </p:blipFill>
        <p:spPr>
          <a:xfrm>
            <a:off x="3498525" y="3676478"/>
            <a:ext cx="2867214" cy="1489239"/>
          </a:xfrm>
          <a:prstGeom prst="rect">
            <a:avLst/>
          </a:prstGeom>
          <a:effectLst>
            <a:outerShdw blurRad="292100" dist="139700" dir="2700000" algn="ctr" rotWithShape="0">
              <a:srgbClr val="000000">
                <a:alpha val="47000"/>
              </a:srgbClr>
            </a:outerShdw>
          </a:effectLst>
        </p:spPr>
      </p:pic>
      <p:grpSp>
        <p:nvGrpSpPr>
          <p:cNvPr id="41" name="Group 40">
            <a:extLst>
              <a:ext uri="{FF2B5EF4-FFF2-40B4-BE49-F238E27FC236}">
                <a16:creationId xmlns:a16="http://schemas.microsoft.com/office/drawing/2014/main" id="{7D65AA62-1564-3C1A-52A4-69CE28BA8D78}"/>
              </a:ext>
              <a:ext uri="{C183D7F6-B498-43B3-948B-1728B52AA6E4}">
                <adec:decorative xmlns:adec="http://schemas.microsoft.com/office/drawing/2017/decorative" val="1"/>
              </a:ext>
            </a:extLst>
          </p:cNvPr>
          <p:cNvGrpSpPr/>
          <p:nvPr/>
        </p:nvGrpSpPr>
        <p:grpSpPr>
          <a:xfrm>
            <a:off x="6831022" y="1664543"/>
            <a:ext cx="3683641" cy="915012"/>
            <a:chOff x="-3984503" y="3860831"/>
            <a:chExt cx="2074040" cy="1024737"/>
          </a:xfrm>
        </p:grpSpPr>
        <p:sp>
          <p:nvSpPr>
            <p:cNvPr id="42" name="object 27">
              <a:extLst>
                <a:ext uri="{FF2B5EF4-FFF2-40B4-BE49-F238E27FC236}">
                  <a16:creationId xmlns:a16="http://schemas.microsoft.com/office/drawing/2014/main" id="{FF4F91C3-35E7-3449-649B-AB704DE2E6DE}"/>
                </a:ext>
              </a:extLst>
            </p:cNvPr>
            <p:cNvSpPr/>
            <p:nvPr/>
          </p:nvSpPr>
          <p:spPr>
            <a:xfrm>
              <a:off x="-3984503" y="3860831"/>
              <a:ext cx="1990233" cy="1024737"/>
            </a:xfrm>
            <a:custGeom>
              <a:avLst/>
              <a:gdLst/>
              <a:ahLst/>
              <a:cxnLst/>
              <a:rect l="l" t="t" r="r" b="b"/>
              <a:pathLst>
                <a:path w="935990" h="279400">
                  <a:moveTo>
                    <a:pt x="863993" y="0"/>
                  </a:moveTo>
                  <a:lnTo>
                    <a:pt x="71996" y="0"/>
                  </a:lnTo>
                  <a:lnTo>
                    <a:pt x="43971" y="5657"/>
                  </a:lnTo>
                  <a:lnTo>
                    <a:pt x="21086" y="21086"/>
                  </a:lnTo>
                  <a:lnTo>
                    <a:pt x="5657" y="43971"/>
                  </a:lnTo>
                  <a:lnTo>
                    <a:pt x="0" y="71996"/>
                  </a:lnTo>
                  <a:lnTo>
                    <a:pt x="0" y="206997"/>
                  </a:lnTo>
                  <a:lnTo>
                    <a:pt x="5657" y="235022"/>
                  </a:lnTo>
                  <a:lnTo>
                    <a:pt x="21086" y="257906"/>
                  </a:lnTo>
                  <a:lnTo>
                    <a:pt x="43971" y="273335"/>
                  </a:lnTo>
                  <a:lnTo>
                    <a:pt x="71996" y="278993"/>
                  </a:lnTo>
                  <a:lnTo>
                    <a:pt x="863993" y="278993"/>
                  </a:lnTo>
                  <a:lnTo>
                    <a:pt x="892018" y="273335"/>
                  </a:lnTo>
                  <a:lnTo>
                    <a:pt x="914903" y="257906"/>
                  </a:lnTo>
                  <a:lnTo>
                    <a:pt x="930332" y="235022"/>
                  </a:lnTo>
                  <a:lnTo>
                    <a:pt x="935989" y="206997"/>
                  </a:lnTo>
                  <a:lnTo>
                    <a:pt x="935989" y="71996"/>
                  </a:lnTo>
                  <a:lnTo>
                    <a:pt x="930332" y="43971"/>
                  </a:lnTo>
                  <a:lnTo>
                    <a:pt x="914903" y="21086"/>
                  </a:lnTo>
                  <a:lnTo>
                    <a:pt x="892018" y="5657"/>
                  </a:lnTo>
                  <a:lnTo>
                    <a:pt x="863993" y="0"/>
                  </a:lnTo>
                  <a:close/>
                </a:path>
              </a:pathLst>
            </a:custGeom>
            <a:solidFill>
              <a:srgbClr val="002F87"/>
            </a:solidFill>
          </p:spPr>
          <p:txBody>
            <a:bodyPr wrap="square" lIns="0" tIns="0" rIns="0" bIns="0" rtlCol="0"/>
            <a:lstStyle/>
            <a:p>
              <a:endParaRPr/>
            </a:p>
          </p:txBody>
        </p:sp>
        <p:sp>
          <p:nvSpPr>
            <p:cNvPr id="43" name="object 28" descr="Heading">
              <a:extLst>
                <a:ext uri="{FF2B5EF4-FFF2-40B4-BE49-F238E27FC236}">
                  <a16:creationId xmlns:a16="http://schemas.microsoft.com/office/drawing/2014/main" id="{386D486C-E3F9-0301-C24A-9BF563485E34}"/>
                </a:ext>
              </a:extLst>
            </p:cNvPr>
            <p:cNvSpPr txBox="1"/>
            <p:nvPr/>
          </p:nvSpPr>
          <p:spPr>
            <a:xfrm>
              <a:off x="-3900695" y="4004100"/>
              <a:ext cx="1990232" cy="738199"/>
            </a:xfrm>
            <a:prstGeom prst="rect">
              <a:avLst/>
            </a:prstGeom>
          </p:spPr>
          <p:txBody>
            <a:bodyPr vert="horz" wrap="square" lIns="0" tIns="12700" rIns="0" bIns="0" rtlCol="0">
              <a:spAutoFit/>
            </a:bodyPr>
            <a:lstStyle/>
            <a:p>
              <a:pPr algn="l"/>
              <a:r>
                <a:rPr lang="en-GB" sz="1400" b="1" dirty="0">
                  <a:solidFill>
                    <a:schemeClr val="bg1"/>
                  </a:solidFill>
                  <a:effectLst/>
                  <a:latin typeface="Arial" panose="020B0604020202020204" pitchFamily="34" charset="0"/>
                  <a:ea typeface="Tahoma" panose="020B0604030504040204" pitchFamily="34" charset="0"/>
                  <a:cs typeface="Arial" panose="020B0604020202020204" pitchFamily="34" charset="0"/>
                </a:rPr>
                <a:t>Staff in Post Dashboard</a:t>
              </a:r>
            </a:p>
            <a:p>
              <a:pPr algn="l"/>
              <a:r>
                <a:rPr lang="en-GB" sz="1400" b="1" dirty="0">
                  <a:solidFill>
                    <a:schemeClr val="bg1"/>
                  </a:solidFill>
                  <a:effectLst/>
                  <a:latin typeface="Arial" panose="020B0604020202020204" pitchFamily="34" charset="0"/>
                  <a:ea typeface="Tahoma" panose="020B0604030504040204" pitchFamily="34" charset="0"/>
                  <a:cs typeface="Arial" panose="020B0604020202020204" pitchFamily="34" charset="0"/>
                </a:rPr>
                <a:t>In Progress Apprentices NI Category RAG Status</a:t>
              </a:r>
            </a:p>
          </p:txBody>
        </p:sp>
      </p:grpSp>
      <p:sp>
        <p:nvSpPr>
          <p:cNvPr id="58" name="TextBox 57" descr="Text">
            <a:extLst>
              <a:ext uri="{FF2B5EF4-FFF2-40B4-BE49-F238E27FC236}">
                <a16:creationId xmlns:a16="http://schemas.microsoft.com/office/drawing/2014/main" id="{E83E318D-E479-23E1-B901-88EC542CA166}"/>
              </a:ext>
            </a:extLst>
          </p:cNvPr>
          <p:cNvSpPr txBox="1"/>
          <p:nvPr/>
        </p:nvSpPr>
        <p:spPr>
          <a:xfrm>
            <a:off x="6819480" y="2629979"/>
            <a:ext cx="3695183" cy="1169551"/>
          </a:xfrm>
          <a:prstGeom prst="rect">
            <a:avLst/>
          </a:prstGeom>
          <a:noFill/>
        </p:spPr>
        <p:txBody>
          <a:bodyPr wrap="square">
            <a:spAutoFit/>
          </a:bodyPr>
          <a:lstStyle/>
          <a:p>
            <a:pPr algn="l"/>
            <a:r>
              <a:rPr lang="en-GB" sz="1400" dirty="0">
                <a:solidFill>
                  <a:srgbClr val="002F87"/>
                </a:solidFill>
                <a:effectLst/>
                <a:latin typeface="Arial" panose="020B0604020202020204" pitchFamily="34" charset="0"/>
                <a:ea typeface="Tahoma" panose="020B0604030504040204" pitchFamily="34" charset="0"/>
                <a:cs typeface="Arial" panose="020B0604020202020204" pitchFamily="34" charset="0"/>
              </a:rPr>
              <a:t>This analysis is designed to highlight green where an employee’s NI Category is H and age is less than 25 years, and red where NI Category is not H (or is NULL) and age is less than 25. </a:t>
            </a:r>
          </a:p>
        </p:txBody>
      </p:sp>
      <p:pic>
        <p:nvPicPr>
          <p:cNvPr id="54" name="Picture 53" descr="Image of report - table">
            <a:extLst>
              <a:ext uri="{FF2B5EF4-FFF2-40B4-BE49-F238E27FC236}">
                <a16:creationId xmlns:a16="http://schemas.microsoft.com/office/drawing/2014/main" id="{A5258A3A-F9D1-E9C3-38D3-2334EEF7CEAD}"/>
              </a:ext>
            </a:extLst>
          </p:cNvPr>
          <p:cNvPicPr>
            <a:picLocks noChangeAspect="1"/>
          </p:cNvPicPr>
          <p:nvPr/>
        </p:nvPicPr>
        <p:blipFill rotWithShape="1">
          <a:blip r:embed="rId5"/>
          <a:srcRect l="3742" t="5827" r="2483"/>
          <a:stretch/>
        </p:blipFill>
        <p:spPr>
          <a:xfrm>
            <a:off x="7242771" y="3781425"/>
            <a:ext cx="2991267" cy="1500676"/>
          </a:xfrm>
          <a:prstGeom prst="rect">
            <a:avLst/>
          </a:prstGeom>
          <a:effectLst>
            <a:outerShdw blurRad="292100" dist="139700" dir="2700000" algn="ctr" rotWithShape="0">
              <a:srgbClr val="000000">
                <a:alpha val="47000"/>
              </a:srgbClr>
            </a:outerShdw>
          </a:effectLst>
        </p:spPr>
      </p:pic>
      <p:grpSp>
        <p:nvGrpSpPr>
          <p:cNvPr id="47" name="Group 46">
            <a:extLst>
              <a:ext uri="{FF2B5EF4-FFF2-40B4-BE49-F238E27FC236}">
                <a16:creationId xmlns:a16="http://schemas.microsoft.com/office/drawing/2014/main" id="{1AF30C6F-C5E9-C688-B702-764CB774577B}"/>
              </a:ext>
              <a:ext uri="{C183D7F6-B498-43B3-948B-1728B52AA6E4}">
                <adec:decorative xmlns:adec="http://schemas.microsoft.com/office/drawing/2017/decorative" val="1"/>
              </a:ext>
            </a:extLst>
          </p:cNvPr>
          <p:cNvGrpSpPr/>
          <p:nvPr/>
        </p:nvGrpSpPr>
        <p:grpSpPr>
          <a:xfrm>
            <a:off x="5421043" y="5361728"/>
            <a:ext cx="2341756" cy="491963"/>
            <a:chOff x="6439093" y="930146"/>
            <a:chExt cx="1990233" cy="857171"/>
          </a:xfrm>
        </p:grpSpPr>
        <p:sp>
          <p:nvSpPr>
            <p:cNvPr id="48" name="object 27">
              <a:extLst>
                <a:ext uri="{FF2B5EF4-FFF2-40B4-BE49-F238E27FC236}">
                  <a16:creationId xmlns:a16="http://schemas.microsoft.com/office/drawing/2014/main" id="{55A66027-B995-B1F5-419C-BE58DF99483A}"/>
                </a:ext>
              </a:extLst>
            </p:cNvPr>
            <p:cNvSpPr/>
            <p:nvPr/>
          </p:nvSpPr>
          <p:spPr>
            <a:xfrm>
              <a:off x="6439093" y="930146"/>
              <a:ext cx="1990233" cy="857171"/>
            </a:xfrm>
            <a:custGeom>
              <a:avLst/>
              <a:gdLst/>
              <a:ahLst/>
              <a:cxnLst/>
              <a:rect l="l" t="t" r="r" b="b"/>
              <a:pathLst>
                <a:path w="935990" h="279400">
                  <a:moveTo>
                    <a:pt x="863993" y="0"/>
                  </a:moveTo>
                  <a:lnTo>
                    <a:pt x="71996" y="0"/>
                  </a:lnTo>
                  <a:lnTo>
                    <a:pt x="43971" y="5657"/>
                  </a:lnTo>
                  <a:lnTo>
                    <a:pt x="21086" y="21086"/>
                  </a:lnTo>
                  <a:lnTo>
                    <a:pt x="5657" y="43971"/>
                  </a:lnTo>
                  <a:lnTo>
                    <a:pt x="0" y="71996"/>
                  </a:lnTo>
                  <a:lnTo>
                    <a:pt x="0" y="206997"/>
                  </a:lnTo>
                  <a:lnTo>
                    <a:pt x="5657" y="235022"/>
                  </a:lnTo>
                  <a:lnTo>
                    <a:pt x="21086" y="257906"/>
                  </a:lnTo>
                  <a:lnTo>
                    <a:pt x="43971" y="273335"/>
                  </a:lnTo>
                  <a:lnTo>
                    <a:pt x="71996" y="278993"/>
                  </a:lnTo>
                  <a:lnTo>
                    <a:pt x="863993" y="278993"/>
                  </a:lnTo>
                  <a:lnTo>
                    <a:pt x="892018" y="273335"/>
                  </a:lnTo>
                  <a:lnTo>
                    <a:pt x="914903" y="257906"/>
                  </a:lnTo>
                  <a:lnTo>
                    <a:pt x="930332" y="235022"/>
                  </a:lnTo>
                  <a:lnTo>
                    <a:pt x="935989" y="206997"/>
                  </a:lnTo>
                  <a:lnTo>
                    <a:pt x="935989" y="71996"/>
                  </a:lnTo>
                  <a:lnTo>
                    <a:pt x="930332" y="43971"/>
                  </a:lnTo>
                  <a:lnTo>
                    <a:pt x="914903" y="21086"/>
                  </a:lnTo>
                  <a:lnTo>
                    <a:pt x="892018" y="5657"/>
                  </a:lnTo>
                  <a:lnTo>
                    <a:pt x="863993" y="0"/>
                  </a:lnTo>
                  <a:close/>
                </a:path>
              </a:pathLst>
            </a:custGeom>
            <a:solidFill>
              <a:srgbClr val="002F87"/>
            </a:solidFill>
          </p:spPr>
          <p:txBody>
            <a:bodyPr wrap="square" lIns="0" tIns="0" rIns="0" bIns="0" rtlCol="0"/>
            <a:lstStyle/>
            <a:p>
              <a:endParaRPr/>
            </a:p>
          </p:txBody>
        </p:sp>
        <p:sp>
          <p:nvSpPr>
            <p:cNvPr id="49" name="object 28" descr="Heading">
              <a:extLst>
                <a:ext uri="{FF2B5EF4-FFF2-40B4-BE49-F238E27FC236}">
                  <a16:creationId xmlns:a16="http://schemas.microsoft.com/office/drawing/2014/main" id="{1FF02A99-3A15-62CB-1E49-0E8B2D328496}"/>
                </a:ext>
              </a:extLst>
            </p:cNvPr>
            <p:cNvSpPr txBox="1"/>
            <p:nvPr/>
          </p:nvSpPr>
          <p:spPr>
            <a:xfrm>
              <a:off x="6583731" y="1158770"/>
              <a:ext cx="1796361" cy="397722"/>
            </a:xfrm>
            <a:prstGeom prst="rect">
              <a:avLst/>
            </a:prstGeom>
          </p:spPr>
          <p:txBody>
            <a:bodyPr vert="horz" wrap="square" lIns="0" tIns="12700" rIns="0" bIns="0" rtlCol="0">
              <a:spAutoFit/>
            </a:bodyPr>
            <a:lstStyle/>
            <a:p>
              <a:pPr marL="12700" algn="l">
                <a:lnSpc>
                  <a:spcPct val="100000"/>
                </a:lnSpc>
                <a:spcBef>
                  <a:spcPts val="100"/>
                </a:spcBef>
              </a:pPr>
              <a:r>
                <a:rPr lang="en-GB" sz="1400" b="1" spc="-10" dirty="0">
                  <a:solidFill>
                    <a:srgbClr val="FFFFFF"/>
                  </a:solidFill>
                  <a:latin typeface="Arial" panose="020B0604020202020204" pitchFamily="34" charset="0"/>
                  <a:cs typeface="Arial" panose="020B0604020202020204" pitchFamily="34" charset="0"/>
                </a:rPr>
                <a:t>Apprenticeships</a:t>
              </a:r>
              <a:r>
                <a:rPr lang="en-GB" sz="1400" b="1" spc="-10" dirty="0">
                  <a:solidFill>
                    <a:srgbClr val="FFFFFF"/>
                  </a:solidFill>
                  <a:latin typeface="Frutiger LT Std 45 Light"/>
                  <a:cs typeface="Arial"/>
                </a:rPr>
                <a:t> </a:t>
              </a:r>
              <a:r>
                <a:rPr lang="en-GB" sz="1400" b="1" spc="-10" dirty="0">
                  <a:solidFill>
                    <a:srgbClr val="FFFFFF"/>
                  </a:solidFill>
                  <a:latin typeface="Arial" panose="020B0604020202020204" pitchFamily="34" charset="0"/>
                  <a:cs typeface="Arial" panose="020B0604020202020204" pitchFamily="34" charset="0"/>
                </a:rPr>
                <a:t>Detail</a:t>
              </a:r>
              <a:endParaRPr sz="1400" dirty="0">
                <a:latin typeface="Arial" panose="020B0604020202020204" pitchFamily="34" charset="0"/>
                <a:cs typeface="Arial" panose="020B0604020202020204" pitchFamily="34" charset="0"/>
              </a:endParaRPr>
            </a:p>
          </p:txBody>
        </p:sp>
      </p:grpSp>
      <p:pic>
        <p:nvPicPr>
          <p:cNvPr id="53" name="Picture 52" descr="Image of report - table">
            <a:extLst>
              <a:ext uri="{FF2B5EF4-FFF2-40B4-BE49-F238E27FC236}">
                <a16:creationId xmlns:a16="http://schemas.microsoft.com/office/drawing/2014/main" id="{CF8EAE16-3A0A-3CB3-E6EE-BD9D3EAE7B9F}"/>
              </a:ext>
            </a:extLst>
          </p:cNvPr>
          <p:cNvPicPr>
            <a:picLocks noChangeAspect="1"/>
          </p:cNvPicPr>
          <p:nvPr/>
        </p:nvPicPr>
        <p:blipFill rotWithShape="1">
          <a:blip r:embed="rId6"/>
          <a:srcRect l="1128" r="3465"/>
          <a:stretch/>
        </p:blipFill>
        <p:spPr>
          <a:xfrm>
            <a:off x="4062321" y="5890914"/>
            <a:ext cx="5577480" cy="1625620"/>
          </a:xfrm>
          <a:prstGeom prst="rect">
            <a:avLst/>
          </a:prstGeom>
          <a:effectLst>
            <a:outerShdw blurRad="292100" dist="139700" dir="2700000" algn="ctr" rotWithShape="0">
              <a:srgbClr val="000000">
                <a:alpha val="47000"/>
              </a:srgbClr>
            </a:outerShdw>
          </a:effectLst>
        </p:spPr>
      </p:pic>
      <p:grpSp>
        <p:nvGrpSpPr>
          <p:cNvPr id="3" name="Group 2">
            <a:extLst>
              <a:ext uri="{FF2B5EF4-FFF2-40B4-BE49-F238E27FC236}">
                <a16:creationId xmlns:a16="http://schemas.microsoft.com/office/drawing/2014/main" id="{EE44112A-5901-185A-E922-84BF8A09A92A}"/>
              </a:ext>
              <a:ext uri="{C183D7F6-B498-43B3-948B-1728B52AA6E4}">
                <adec:decorative xmlns:adec="http://schemas.microsoft.com/office/drawing/2017/decorative" val="1"/>
              </a:ext>
            </a:extLst>
          </p:cNvPr>
          <p:cNvGrpSpPr/>
          <p:nvPr/>
        </p:nvGrpSpPr>
        <p:grpSpPr>
          <a:xfrm>
            <a:off x="190645" y="5827570"/>
            <a:ext cx="3128752" cy="1634774"/>
            <a:chOff x="8049444" y="5537103"/>
            <a:chExt cx="2289494" cy="2093652"/>
          </a:xfrm>
        </p:grpSpPr>
        <p:sp>
          <p:nvSpPr>
            <p:cNvPr id="34" name="object 14">
              <a:extLst>
                <a:ext uri="{FF2B5EF4-FFF2-40B4-BE49-F238E27FC236}">
                  <a16:creationId xmlns:a16="http://schemas.microsoft.com/office/drawing/2014/main" id="{1DBA84B0-8F81-65DC-D409-0C5BC60CAA23}"/>
                </a:ext>
              </a:extLst>
            </p:cNvPr>
            <p:cNvSpPr/>
            <p:nvPr/>
          </p:nvSpPr>
          <p:spPr>
            <a:xfrm>
              <a:off x="8148823" y="5537103"/>
              <a:ext cx="2190115" cy="2093652"/>
            </a:xfrm>
            <a:custGeom>
              <a:avLst/>
              <a:gdLst/>
              <a:ahLst/>
              <a:cxnLst/>
              <a:rect l="l" t="t" r="r" b="b"/>
              <a:pathLst>
                <a:path w="2190115" h="2076450">
                  <a:moveTo>
                    <a:pt x="2081999" y="0"/>
                  </a:moveTo>
                  <a:lnTo>
                    <a:pt x="108000" y="0"/>
                  </a:lnTo>
                  <a:lnTo>
                    <a:pt x="65960" y="8486"/>
                  </a:lnTo>
                  <a:lnTo>
                    <a:pt x="31630" y="31630"/>
                  </a:lnTo>
                  <a:lnTo>
                    <a:pt x="8486" y="65960"/>
                  </a:lnTo>
                  <a:lnTo>
                    <a:pt x="0" y="108000"/>
                  </a:lnTo>
                  <a:lnTo>
                    <a:pt x="0" y="2076005"/>
                  </a:lnTo>
                  <a:lnTo>
                    <a:pt x="2190000" y="2076005"/>
                  </a:lnTo>
                  <a:lnTo>
                    <a:pt x="2190000" y="108000"/>
                  </a:lnTo>
                  <a:lnTo>
                    <a:pt x="2181514" y="65960"/>
                  </a:lnTo>
                  <a:lnTo>
                    <a:pt x="2158369" y="31630"/>
                  </a:lnTo>
                  <a:lnTo>
                    <a:pt x="2124040" y="8486"/>
                  </a:lnTo>
                  <a:lnTo>
                    <a:pt x="2081999" y="0"/>
                  </a:lnTo>
                  <a:close/>
                </a:path>
              </a:pathLst>
            </a:custGeom>
            <a:solidFill>
              <a:srgbClr val="B12672"/>
            </a:solidFill>
          </p:spPr>
          <p:txBody>
            <a:bodyPr wrap="square" lIns="0" tIns="0" rIns="0" bIns="0" rtlCol="0"/>
            <a:lstStyle/>
            <a:p>
              <a:endParaRPr/>
            </a:p>
          </p:txBody>
        </p:sp>
        <p:sp>
          <p:nvSpPr>
            <p:cNvPr id="35" name="object 15">
              <a:extLst>
                <a:ext uri="{FF2B5EF4-FFF2-40B4-BE49-F238E27FC236}">
                  <a16:creationId xmlns:a16="http://schemas.microsoft.com/office/drawing/2014/main" id="{DB936F96-6475-8847-B619-8720984EFAD2}"/>
                </a:ext>
              </a:extLst>
            </p:cNvPr>
            <p:cNvSpPr txBox="1"/>
            <p:nvPr/>
          </p:nvSpPr>
          <p:spPr>
            <a:xfrm>
              <a:off x="8049444" y="6012169"/>
              <a:ext cx="1637228" cy="84239"/>
            </a:xfrm>
            <a:prstGeom prst="rect">
              <a:avLst/>
            </a:prstGeom>
          </p:spPr>
          <p:txBody>
            <a:bodyPr vert="horz" wrap="square" lIns="0" tIns="12700" rIns="0" bIns="0" rtlCol="0">
              <a:spAutoFit/>
            </a:bodyPr>
            <a:lstStyle/>
            <a:p>
              <a:endParaRPr lang="en-GB" sz="1400">
                <a:solidFill>
                  <a:schemeClr val="bg1"/>
                </a:solidFill>
                <a:latin typeface="Frutiger LT Std 45 Light"/>
              </a:endParaRPr>
            </a:p>
          </p:txBody>
        </p:sp>
        <p:pic>
          <p:nvPicPr>
            <p:cNvPr id="38" name="object 16">
              <a:extLst>
                <a:ext uri="{FF2B5EF4-FFF2-40B4-BE49-F238E27FC236}">
                  <a16:creationId xmlns:a16="http://schemas.microsoft.com/office/drawing/2014/main" id="{D494814E-C726-3093-62F8-1B6C15AE43BD}"/>
                </a:ext>
              </a:extLst>
            </p:cNvPr>
            <p:cNvPicPr/>
            <p:nvPr/>
          </p:nvPicPr>
          <p:blipFill>
            <a:blip r:embed="rId7" cstate="print"/>
            <a:stretch>
              <a:fillRect/>
            </a:stretch>
          </p:blipFill>
          <p:spPr>
            <a:xfrm>
              <a:off x="8289964" y="5590302"/>
              <a:ext cx="280936" cy="421867"/>
            </a:xfrm>
            <a:prstGeom prst="rect">
              <a:avLst/>
            </a:prstGeom>
          </p:spPr>
        </p:pic>
      </p:grpSp>
      <p:sp>
        <p:nvSpPr>
          <p:cNvPr id="39" name="TextBox 38" descr="Text containing link to reporting information ">
            <a:extLst>
              <a:ext uri="{FF2B5EF4-FFF2-40B4-BE49-F238E27FC236}">
                <a16:creationId xmlns:a16="http://schemas.microsoft.com/office/drawing/2014/main" id="{D9AC9453-F0EA-4BEE-F4F8-5A2029B3DC7D}"/>
              </a:ext>
            </a:extLst>
          </p:cNvPr>
          <p:cNvSpPr txBox="1"/>
          <p:nvPr/>
        </p:nvSpPr>
        <p:spPr>
          <a:xfrm>
            <a:off x="690728" y="6014396"/>
            <a:ext cx="2552115" cy="1854097"/>
          </a:xfrm>
          <a:prstGeom prst="rect">
            <a:avLst/>
          </a:prstGeom>
          <a:noFill/>
        </p:spPr>
        <p:txBody>
          <a:bodyPr wrap="square">
            <a:spAutoFit/>
          </a:bodyPr>
          <a:lstStyle/>
          <a:p>
            <a:pPr algn="l"/>
            <a:endParaRPr lang="en-GB" sz="14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p>
            <a:pPr algn="l"/>
            <a:r>
              <a:rPr lang="en-GB" sz="1400" dirty="0">
                <a:solidFill>
                  <a:schemeClr val="bg1"/>
                </a:solidFill>
                <a:effectLst/>
                <a:latin typeface="Arial" panose="020B0604020202020204" pitchFamily="34" charset="0"/>
                <a:ea typeface="Tahoma" panose="020B0604030504040204" pitchFamily="34" charset="0"/>
                <a:cs typeface="Arial" panose="020B0604020202020204" pitchFamily="34" charset="0"/>
              </a:rPr>
              <a:t>Details of the reports available can be found in the ESR BI Guide to </a:t>
            </a:r>
            <a:r>
              <a:rPr lang="en-GB" sz="1400" u="sng" dirty="0">
                <a:solidFill>
                  <a:schemeClr val="bg1"/>
                </a:solidFill>
                <a:latin typeface="Arial" panose="020B0604020202020204" pitchFamily="34" charset="0"/>
                <a:ea typeface="Tahoma" panose="020B060403050404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Apprenticeships Summary</a:t>
            </a:r>
            <a:r>
              <a:rPr lang="en-GB" sz="1400" u="sng"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GB" sz="1400" dirty="0">
                <a:solidFill>
                  <a:schemeClr val="bg1"/>
                </a:solidFill>
                <a:effectLst/>
                <a:latin typeface="Arial" panose="020B0604020202020204" pitchFamily="34" charset="0"/>
                <a:ea typeface="Tahoma" panose="020B0604030504040204" pitchFamily="34" charset="0"/>
                <a:cs typeface="Arial" panose="020B0604020202020204" pitchFamily="34" charset="0"/>
              </a:rPr>
              <a:t>and </a:t>
            </a:r>
            <a:r>
              <a:rPr lang="en-GB" sz="1400" dirty="0">
                <a:solidFill>
                  <a:schemeClr val="bg1"/>
                </a:solidFill>
                <a:effectLst/>
                <a:latin typeface="Arial" panose="020B0604020202020204" pitchFamily="34" charset="0"/>
                <a:ea typeface="Tahom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Apprenticeships Detail</a:t>
            </a:r>
            <a:r>
              <a:rPr lang="en-GB" sz="1400" dirty="0">
                <a:solidFill>
                  <a:schemeClr val="bg1"/>
                </a:solidFill>
                <a:effectLst/>
                <a:latin typeface="Arial" panose="020B0604020202020204" pitchFamily="34" charset="0"/>
                <a:ea typeface="Tahoma" panose="020B0604030504040204" pitchFamily="34" charset="0"/>
                <a:cs typeface="Arial" panose="020B0604020202020204" pitchFamily="34" charset="0"/>
              </a:rPr>
              <a:t>. </a:t>
            </a:r>
            <a:endParaRPr lang="en-GB" sz="1400" u="sng" dirty="0">
              <a:solidFill>
                <a:schemeClr val="bg1"/>
              </a:solidFill>
              <a:latin typeface="Arial" panose="020B0604020202020204" pitchFamily="34" charset="0"/>
              <a:ea typeface="Tahoma" panose="020B0604030504040204" pitchFamily="34" charset="0"/>
              <a:cs typeface="Arial" panose="020B0604020202020204" pitchFamily="34" charset="0"/>
            </a:endParaRPr>
          </a:p>
          <a:p>
            <a:endParaRPr lang="en-GB" sz="1100" dirty="0">
              <a:solidFill>
                <a:schemeClr val="bg1"/>
              </a:solidFill>
              <a:latin typeface="Frutiger LT Std 45 Light"/>
              <a:cs typeface="Times New Roman" panose="02020603050405020304" pitchFamily="18" charset="0"/>
            </a:endParaRPr>
          </a:p>
          <a:p>
            <a:pPr marL="87313" indent="-87313" algn="just">
              <a:lnSpc>
                <a:spcPct val="115000"/>
              </a:lnSpc>
              <a:buFont typeface="Arial" panose="020B0604020202020204" pitchFamily="34" charset="0"/>
              <a:buChar char="•"/>
            </a:pPr>
            <a:endParaRPr lang="en-GB" i="1" dirty="0">
              <a:solidFill>
                <a:schemeClr val="bg1"/>
              </a:solidFill>
              <a:latin typeface="Frutiger LT Std 45 Light"/>
              <a:cs typeface="Times New Roman" panose="02020603050405020304" pitchFamily="18" charset="0"/>
            </a:endParaRPr>
          </a:p>
        </p:txBody>
      </p:sp>
      <p:sp>
        <p:nvSpPr>
          <p:cNvPr id="52" name="Oval 51">
            <a:extLst>
              <a:ext uri="{FF2B5EF4-FFF2-40B4-BE49-F238E27FC236}">
                <a16:creationId xmlns:a16="http://schemas.microsoft.com/office/drawing/2014/main" id="{8DCF6223-0543-DF52-A6C1-730DEAD5145B}"/>
              </a:ext>
              <a:ext uri="{C183D7F6-B498-43B3-948B-1728B52AA6E4}">
                <adec:decorative xmlns:adec="http://schemas.microsoft.com/office/drawing/2017/decorative" val="1"/>
              </a:ext>
            </a:extLst>
          </p:cNvPr>
          <p:cNvSpPr/>
          <p:nvPr/>
        </p:nvSpPr>
        <p:spPr>
          <a:xfrm>
            <a:off x="9029647" y="65003"/>
            <a:ext cx="1523093" cy="1547162"/>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FCC07D6116E4A9FF6E3344637203B" ma:contentTypeVersion="21" ma:contentTypeDescription="Create a new document." ma:contentTypeScope="" ma:versionID="3cca921cce8d82a3df0f719ca7d6535c">
  <xsd:schema xmlns:xsd="http://www.w3.org/2001/XMLSchema" xmlns:xs="http://www.w3.org/2001/XMLSchema" xmlns:p="http://schemas.microsoft.com/office/2006/metadata/properties" xmlns:ns2="49819d0c-0743-4b74-9f11-f0e4cb8e8d2f" xmlns:ns3="bbb999f1-6609-429d-acab-d76fc1f2cb20" xmlns:ns4="2799d30d-6731-4efe-ac9b-c4895a8828d9" targetNamespace="http://schemas.microsoft.com/office/2006/metadata/properties" ma:root="true" ma:fieldsID="d6bea13f16123c78e222f3e9ea5b6464" ns2:_="" ns3:_="" ns4:_="">
    <xsd:import namespace="49819d0c-0743-4b74-9f11-f0e4cb8e8d2f"/>
    <xsd:import namespace="bbb999f1-6609-429d-acab-d76fc1f2cb20"/>
    <xsd:import namespace="2799d30d-6731-4efe-ac9b-c4895a8828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KL_x0020_Tags" minOccurs="0"/>
                <xsd:element ref="ns2:lcf76f155ced4ddcb4097134ff3c332f" minOccurs="0"/>
                <xsd:element ref="ns4:TaxCatchAll" minOccurs="0"/>
                <xsd:element ref="ns2:MediaServiceObjectDetectorVersions" minOccurs="0"/>
                <xsd:element ref="ns2:BIFileTyp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819d0c-0743-4b74-9f11-f0e4cb8e8d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description=""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KL_x0020_Tags" ma:index="21" nillable="true" ma:displayName="KL Tags" ma:internalName="KL_x0020_Tag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2b69053-c3fb-47ab-9000-5ac769dc75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BIFileType" ma:index="26" nillable="true" ma:displayName="BI File Type" ma:format="Dropdown" ma:internalName="BIFileType">
      <xsd:simpleType>
        <xsd:restriction base="dms:Choice">
          <xsd:enumeration value="Alert"/>
          <xsd:enumeration value="Analysis"/>
          <xsd:enumeration value="Promp"/>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b999f1-6609-429d-acab-d76fc1f2c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9d30d-6731-4efe-ac9b-c4895a8828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19bb3a5-fa12-4092-a7a5-7a28e57723e2}" ma:internalName="TaxCatchAll" ma:showField="CatchAllData" ma:web="bbb999f1-6609-429d-acab-d76fc1f2cb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L_x0020_Tags xmlns="49819d0c-0743-4b74-9f11-f0e4cb8e8d2f" xsi:nil="true"/>
    <BIFileType xmlns="49819d0c-0743-4b74-9f11-f0e4cb8e8d2f" xsi:nil="true"/>
    <TaxCatchAll xmlns="2799d30d-6731-4efe-ac9b-c4895a8828d9" xsi:nil="true"/>
    <lcf76f155ced4ddcb4097134ff3c332f xmlns="49819d0c-0743-4b74-9f11-f0e4cb8e8d2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739BA-7D8F-4CDC-B2B3-BC5906AFC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819d0c-0743-4b74-9f11-f0e4cb8e8d2f"/>
    <ds:schemaRef ds:uri="bbb999f1-6609-429d-acab-d76fc1f2cb20"/>
    <ds:schemaRef ds:uri="2799d30d-6731-4efe-ac9b-c4895a8828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D6734-A221-4260-AF72-C72D92CACF30}">
  <ds:schemaRefs>
    <ds:schemaRef ds:uri="http://schemas.microsoft.com/office/2006/documentManagement/types"/>
    <ds:schemaRef ds:uri="49819d0c-0743-4b74-9f11-f0e4cb8e8d2f"/>
    <ds:schemaRef ds:uri="http://purl.org/dc/terms/"/>
    <ds:schemaRef ds:uri="http://schemas.microsoft.com/office/infopath/2007/PartnerControls"/>
    <ds:schemaRef ds:uri="http://schemas.openxmlformats.org/package/2006/metadata/core-properties"/>
    <ds:schemaRef ds:uri="http://www.w3.org/XML/1998/namespace"/>
    <ds:schemaRef ds:uri="2799d30d-6731-4efe-ac9b-c4895a8828d9"/>
    <ds:schemaRef ds:uri="http://schemas.microsoft.com/office/2006/metadata/properties"/>
    <ds:schemaRef ds:uri="bbb999f1-6609-429d-acab-d76fc1f2cb20"/>
    <ds:schemaRef ds:uri="http://purl.org/dc/dcmitype/"/>
    <ds:schemaRef ds:uri="http://purl.org/dc/elements/1.1/"/>
  </ds:schemaRefs>
</ds:datastoreItem>
</file>

<file path=customXml/itemProps3.xml><?xml version="1.0" encoding="utf-8"?>
<ds:datastoreItem xmlns:ds="http://schemas.openxmlformats.org/officeDocument/2006/customXml" ds:itemID="{8F6DBFB1-F61B-414B-B979-83AE9F0C48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734</Words>
  <Application>Microsoft Office PowerPoint</Application>
  <PresentationFormat>Custom</PresentationFormat>
  <Paragraphs>84</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Frutiger LT Std 45 Light</vt:lpstr>
      <vt:lpstr>Office Theme</vt:lpstr>
      <vt:lpstr>PowerPoint Presentation</vt:lpstr>
      <vt:lpstr>PowerPoint Presentation</vt:lpstr>
      <vt:lpstr>3</vt:lpstr>
      <vt:lpstr>4</vt:lpstr>
      <vt:lpstr>5</vt:lpstr>
      <vt:lpstr>6</vt:lpstr>
      <vt:lpstr>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Murdoch</dc:creator>
  <cp:lastModifiedBy>Maria Scott</cp:lastModifiedBy>
  <cp:revision>5</cp:revision>
  <dcterms:created xsi:type="dcterms:W3CDTF">2023-09-06T13:03:28Z</dcterms:created>
  <dcterms:modified xsi:type="dcterms:W3CDTF">2024-02-06T16:46:55Z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2023-09-06T00:00:00Z</vt:filetime>
  </property>
  <property fmtid="{D5CDD505-2E9C-101B-9397-08002B2CF9AE}" pid="3" name="Creator">
    <vt:lpwstr>Adobe InDesign 18.5 (Windows)</vt:lpwstr>
  </property>
  <property fmtid="{D5CDD505-2E9C-101B-9397-08002B2CF9AE}" pid="4" name="LastSaved">
    <vt:filetime>2023-09-06T00:00:00Z</vt:filetime>
  </property>
  <property fmtid="{D5CDD505-2E9C-101B-9397-08002B2CF9AE}" pid="5" name="Producer">
    <vt:lpwstr>Adobe PDF Library 17.0</vt:lpwstr>
  </property>
  <property fmtid="{D5CDD505-2E9C-101B-9397-08002B2CF9AE}" pid="6" name="ContentTypeId">
    <vt:lpwstr>0x010100B54FCC07D6116E4A9FF6E3344637203B</vt:lpwstr>
  </property>
  <property fmtid="{D5CDD505-2E9C-101B-9397-08002B2CF9AE}" pid="7" name="MediaServiceImageTags">
    <vt:lpwstr/>
  </property>
</Properties>
</file>