
<file path=[Content_Types].xml><?xml version="1.0" encoding="utf-8"?>
<Types xmlns="http://schemas.openxmlformats.org/package/2006/content-types">
  <Default Extension="bin" ContentType="application/vnd.ms-office.vbaProject"/>
  <Default Extension="fntdata" ContentType="application/x-fontdata"/>
  <Default Extension="jpeg" ContentType="image/jpeg"/>
  <Default Extension="mp3" ContentType="audio/m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embedTrueTypeFonts="1" saveSubsetFonts="1">
  <p:sldMasterIdLst>
    <p:sldMasterId id="2147483660" r:id="rId4"/>
  </p:sldMasterIdLst>
  <p:notesMasterIdLst>
    <p:notesMasterId r:id="rId14"/>
  </p:notesMasterIdLst>
  <p:sldIdLst>
    <p:sldId id="259" r:id="rId5"/>
    <p:sldId id="287" r:id="rId6"/>
    <p:sldId id="326" r:id="rId7"/>
    <p:sldId id="327" r:id="rId8"/>
    <p:sldId id="329" r:id="rId9"/>
    <p:sldId id="330" r:id="rId10"/>
    <p:sldId id="331" r:id="rId11"/>
    <p:sldId id="332" r:id="rId12"/>
    <p:sldId id="333" r:id="rId13"/>
  </p:sldIdLst>
  <p:sldSz cx="9906000" cy="6858000" type="A4"/>
  <p:notesSz cx="6858000" cy="9144000"/>
  <p:embeddedFontLst>
    <p:embeddedFont>
      <p:font typeface="Calibri" panose="020F0502020204030204" pitchFamily="34" charset="0"/>
      <p:regular r:id="rId15"/>
      <p:bold r:id="rId16"/>
      <p:italic r:id="rId17"/>
      <p:boldItalic r:id="rId18"/>
    </p:embeddedFont>
    <p:embeddedFont>
      <p:font typeface="Calibri Light" panose="020F0302020204030204" pitchFamily="34" charset="0"/>
      <p:regular r:id="rId19"/>
      <p:italic r:id="rId20"/>
    </p:embeddedFont>
  </p:embeddedFontLst>
  <p:custShowLst>
    <p:custShow name="File Maker" id="0">
      <p:sldLst/>
    </p:custShow>
  </p:custShow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8C5CBDCF-C13A-445F-836F-139A50A42AB7}">
          <p14:sldIdLst/>
        </p14:section>
        <p14:section name="front slide" id="{B6EF5DA3-5C28-43CC-A537-FD5EB570A672}">
          <p14:sldIdLst>
            <p14:sldId id="259"/>
          </p14:sldIdLst>
        </p14:section>
        <p14:section name="Self Service" id="{54E18E71-784E-4458-AF38-D6EFE681B4F3}">
          <p14:sldIdLst>
            <p14:sldId id="287"/>
          </p14:sldIdLst>
        </p14:section>
        <p14:section name="Hires" id="{A3042831-DEE3-4B42-BFFB-CC39005D78E6}">
          <p14:sldIdLst>
            <p14:sldId id="326"/>
          </p14:sldIdLst>
        </p14:section>
        <p14:section name="HR" id="{23475E33-5D04-4B34-8531-EA220D122841}">
          <p14:sldIdLst>
            <p14:sldId id="327"/>
          </p14:sldIdLst>
        </p14:section>
        <p14:section name="Payroll &amp; Finance" id="{0F301CC3-4764-4429-8464-E093654A1949}">
          <p14:sldIdLst>
            <p14:sldId id="329"/>
          </p14:sldIdLst>
        </p14:section>
        <p14:section name="Learning and Talent Management" id="{B8220E79-4265-499D-84D0-233007C1CA0C}">
          <p14:sldIdLst>
            <p14:sldId id="330"/>
          </p14:sldIdLst>
        </p14:section>
        <p14:section name="Reporting" id="{102063E4-C6AC-40F2-BF22-03B718AF214B}">
          <p14:sldIdLst>
            <p14:sldId id="331"/>
          </p14:sldIdLst>
        </p14:section>
        <p14:section name="Interoperability" id="{77E58EB7-96C9-450B-9B80-A0115F0D29F5}">
          <p14:sldIdLst>
            <p14:sldId id="332"/>
            <p14:sldId id="333"/>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AA28D42-5ECF-3331-5406-213D764F71EF}" name="Nelson Boto" initials="NB" userId="S::nelbo@NHSBSA.NHS.UK::7c7054f3-56ca-471c-aad2-e0dfa46aace5" providerId="AD"/>
  <p188:author id="{AE5CBD6F-3218-C7B9-84AB-3462BE095E0C}" name="Amanda Lowdon" initials="AL" userId="S::amlow@nhsbsa.nhs.uk::5ff718cc-339f-4594-a85f-e3c365a63c85"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3844" autoAdjust="0"/>
  </p:normalViewPr>
  <p:slideViewPr>
    <p:cSldViewPr snapToGrid="0">
      <p:cViewPr varScale="1">
        <p:scale>
          <a:sx n="106" d="100"/>
          <a:sy n="106" d="100"/>
        </p:scale>
        <p:origin x="1410" y="138"/>
      </p:cViewPr>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4.fntdata"/><Relationship Id="rId26" Type="http://schemas.microsoft.com/office/2018/10/relationships/authors" Target="authors.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3.fntdata"/><Relationship Id="rId25" Type="http://schemas.microsoft.com/office/2006/relationships/vbaProject" Target="vbaProject.bin"/><Relationship Id="rId2" Type="http://schemas.openxmlformats.org/officeDocument/2006/relationships/customXml" Target="../customXml/item2.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font" Target="fonts/font1.fntdata"/><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font" Target="fonts/font5.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5143AE6-1B08-4741-8ABF-0DEFC75454B3}" type="datetimeFigureOut">
              <a:rPr lang="en-GB" smtClean="0"/>
              <a:t>13/02/2023</a:t>
            </a:fld>
            <a:endParaRPr lang="en-GB" dirty="0"/>
          </a:p>
        </p:txBody>
      </p:sp>
      <p:sp>
        <p:nvSpPr>
          <p:cNvPr id="4" name="Slide Image Placeholder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AFB5C3-BFC6-4EF5-AC03-2F9C5857B6B1}" type="slidenum">
              <a:rPr lang="en-GB" smtClean="0"/>
              <a:t>‹#›</a:t>
            </a:fld>
            <a:endParaRPr lang="en-GB" dirty="0"/>
          </a:p>
        </p:txBody>
      </p:sp>
    </p:spTree>
    <p:extLst>
      <p:ext uri="{BB962C8B-B14F-4D97-AF65-F5344CB8AC3E}">
        <p14:creationId xmlns:p14="http://schemas.microsoft.com/office/powerpoint/2010/main" val="3883351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00150" y="1143000"/>
            <a:ext cx="44577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5AFB5C3-BFC6-4EF5-AC03-2F9C5857B6B1}" type="slidenum">
              <a:rPr lang="en-GB" smtClean="0"/>
              <a:t>0</a:t>
            </a:fld>
            <a:endParaRPr lang="en-GB" dirty="0"/>
          </a:p>
        </p:txBody>
      </p:sp>
    </p:spTree>
    <p:extLst>
      <p:ext uri="{BB962C8B-B14F-4D97-AF65-F5344CB8AC3E}">
        <p14:creationId xmlns:p14="http://schemas.microsoft.com/office/powerpoint/2010/main" val="5485669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00150" y="1143000"/>
            <a:ext cx="44577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F5AFB5C3-BFC6-4EF5-AC03-2F9C5857B6B1}" type="slidenum">
              <a:rPr lang="en-GB" smtClean="0"/>
              <a:t>1</a:t>
            </a:fld>
            <a:endParaRPr lang="en-GB" dirty="0"/>
          </a:p>
        </p:txBody>
      </p:sp>
    </p:spTree>
    <p:extLst>
      <p:ext uri="{BB962C8B-B14F-4D97-AF65-F5344CB8AC3E}">
        <p14:creationId xmlns:p14="http://schemas.microsoft.com/office/powerpoint/2010/main" val="25660868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00150" y="1143000"/>
            <a:ext cx="44577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F5AFB5C3-BFC6-4EF5-AC03-2F9C5857B6B1}" type="slidenum">
              <a:rPr lang="en-GB" smtClean="0"/>
              <a:t>2</a:t>
            </a:fld>
            <a:endParaRPr lang="en-GB" dirty="0"/>
          </a:p>
        </p:txBody>
      </p:sp>
    </p:spTree>
    <p:extLst>
      <p:ext uri="{BB962C8B-B14F-4D97-AF65-F5344CB8AC3E}">
        <p14:creationId xmlns:p14="http://schemas.microsoft.com/office/powerpoint/2010/main" val="32811947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00150" y="1143000"/>
            <a:ext cx="44577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F5AFB5C3-BFC6-4EF5-AC03-2F9C5857B6B1}" type="slidenum">
              <a:rPr lang="en-GB" smtClean="0"/>
              <a:t>3</a:t>
            </a:fld>
            <a:endParaRPr lang="en-GB" dirty="0"/>
          </a:p>
        </p:txBody>
      </p:sp>
    </p:spTree>
    <p:extLst>
      <p:ext uri="{BB962C8B-B14F-4D97-AF65-F5344CB8AC3E}">
        <p14:creationId xmlns:p14="http://schemas.microsoft.com/office/powerpoint/2010/main" val="30757193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00150" y="1143000"/>
            <a:ext cx="44577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F5AFB5C3-BFC6-4EF5-AC03-2F9C5857B6B1}" type="slidenum">
              <a:rPr lang="en-GB" smtClean="0"/>
              <a:t>4</a:t>
            </a:fld>
            <a:endParaRPr lang="en-GB" dirty="0"/>
          </a:p>
        </p:txBody>
      </p:sp>
    </p:spTree>
    <p:extLst>
      <p:ext uri="{BB962C8B-B14F-4D97-AF65-F5344CB8AC3E}">
        <p14:creationId xmlns:p14="http://schemas.microsoft.com/office/powerpoint/2010/main" val="5021443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00150" y="1143000"/>
            <a:ext cx="44577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F5AFB5C3-BFC6-4EF5-AC03-2F9C5857B6B1}" type="slidenum">
              <a:rPr lang="en-GB" smtClean="0"/>
              <a:t>5</a:t>
            </a:fld>
            <a:endParaRPr lang="en-GB" dirty="0"/>
          </a:p>
        </p:txBody>
      </p:sp>
    </p:spTree>
    <p:extLst>
      <p:ext uri="{BB962C8B-B14F-4D97-AF65-F5344CB8AC3E}">
        <p14:creationId xmlns:p14="http://schemas.microsoft.com/office/powerpoint/2010/main" val="27774888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00150" y="1143000"/>
            <a:ext cx="44577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F5AFB5C3-BFC6-4EF5-AC03-2F9C5857B6B1}" type="slidenum">
              <a:rPr lang="en-GB" smtClean="0"/>
              <a:t>6</a:t>
            </a:fld>
            <a:endParaRPr lang="en-GB" dirty="0"/>
          </a:p>
        </p:txBody>
      </p:sp>
    </p:spTree>
    <p:extLst>
      <p:ext uri="{BB962C8B-B14F-4D97-AF65-F5344CB8AC3E}">
        <p14:creationId xmlns:p14="http://schemas.microsoft.com/office/powerpoint/2010/main" val="35032329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00150" y="1143000"/>
            <a:ext cx="44577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5AFB5C3-BFC6-4EF5-AC03-2F9C5857B6B1}" type="slidenum">
              <a:rPr lang="en-GB" smtClean="0"/>
              <a:t>7</a:t>
            </a:fld>
            <a:endParaRPr lang="en-GB" dirty="0"/>
          </a:p>
        </p:txBody>
      </p:sp>
    </p:spTree>
    <p:extLst>
      <p:ext uri="{BB962C8B-B14F-4D97-AF65-F5344CB8AC3E}">
        <p14:creationId xmlns:p14="http://schemas.microsoft.com/office/powerpoint/2010/main" val="14987374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9CC28C9-ED7D-4F17-980F-38ACC4DA478E}" type="datetime1">
              <a:rPr lang="en-GB" smtClean="0"/>
              <a:t>13/02/2023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7AC4596-D91E-40C3-9B28-F1A5D43CF7C5}" type="slidenum">
              <a:rPr lang="en-GB" smtClean="0"/>
              <a:t>‹#›</a:t>
            </a:fld>
            <a:endParaRPr lang="en-GB" dirty="0"/>
          </a:p>
        </p:txBody>
      </p:sp>
    </p:spTree>
    <p:extLst>
      <p:ext uri="{BB962C8B-B14F-4D97-AF65-F5344CB8AC3E}">
        <p14:creationId xmlns:p14="http://schemas.microsoft.com/office/powerpoint/2010/main" val="22759894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advClick="0" advTm="30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C09FC9-19F8-404C-BFD7-49A2968975CC}" type="datetime1">
              <a:rPr lang="en-GB" smtClean="0"/>
              <a:t>13/02/2023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7AC4596-D91E-40C3-9B28-F1A5D43CF7C5}" type="slidenum">
              <a:rPr lang="en-GB" smtClean="0"/>
              <a:t>‹#›</a:t>
            </a:fld>
            <a:endParaRPr lang="en-GB" dirty="0"/>
          </a:p>
        </p:txBody>
      </p:sp>
    </p:spTree>
    <p:extLst>
      <p:ext uri="{BB962C8B-B14F-4D97-AF65-F5344CB8AC3E}">
        <p14:creationId xmlns:p14="http://schemas.microsoft.com/office/powerpoint/2010/main" val="19022538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advClick="0" advTm="30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2D69E80-C7FD-4439-9007-C0E95B0608DC}" type="datetime1">
              <a:rPr lang="en-GB" smtClean="0"/>
              <a:t>13/02/2023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7AC4596-D91E-40C3-9B28-F1A5D43CF7C5}" type="slidenum">
              <a:rPr lang="en-GB" smtClean="0"/>
              <a:t>‹#›</a:t>
            </a:fld>
            <a:endParaRPr lang="en-GB" dirty="0"/>
          </a:p>
        </p:txBody>
      </p:sp>
    </p:spTree>
    <p:extLst>
      <p:ext uri="{BB962C8B-B14F-4D97-AF65-F5344CB8AC3E}">
        <p14:creationId xmlns:p14="http://schemas.microsoft.com/office/powerpoint/2010/main" val="18953301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advClick="0" advTm="30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50939A9-57FF-41C3-963E-3F1C7589BFA4}" type="datetime1">
              <a:rPr lang="en-GB" smtClean="0"/>
              <a:t>13/02/2023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7AC4596-D91E-40C3-9B28-F1A5D43CF7C5}" type="slidenum">
              <a:rPr lang="en-GB" smtClean="0"/>
              <a:t>‹#›</a:t>
            </a:fld>
            <a:endParaRPr lang="en-GB" dirty="0"/>
          </a:p>
        </p:txBody>
      </p:sp>
    </p:spTree>
    <p:extLst>
      <p:ext uri="{BB962C8B-B14F-4D97-AF65-F5344CB8AC3E}">
        <p14:creationId xmlns:p14="http://schemas.microsoft.com/office/powerpoint/2010/main" val="4942119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advClick="0" advTm="30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E68E146-624E-4308-B5AF-583BFC4540B5}" type="datetime1">
              <a:rPr lang="en-GB" smtClean="0"/>
              <a:t>13/02/2023</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17AC4596-D91E-40C3-9B28-F1A5D43CF7C5}" type="slidenum">
              <a:rPr lang="en-GB" smtClean="0"/>
              <a:t>‹#›</a:t>
            </a:fld>
            <a:endParaRPr lang="en-GB" dirty="0"/>
          </a:p>
        </p:txBody>
      </p:sp>
    </p:spTree>
    <p:extLst>
      <p:ext uri="{BB962C8B-B14F-4D97-AF65-F5344CB8AC3E}">
        <p14:creationId xmlns:p14="http://schemas.microsoft.com/office/powerpoint/2010/main" val="27454743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advClick="0" advTm="30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2DD5A9B-B2E9-44E9-946D-0B7419FDB61F}" type="datetime1">
              <a:rPr lang="en-GB" smtClean="0"/>
              <a:t>13/02/2023</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17AC4596-D91E-40C3-9B28-F1A5D43CF7C5}" type="slidenum">
              <a:rPr lang="en-GB" smtClean="0"/>
              <a:t>‹#›</a:t>
            </a:fld>
            <a:endParaRPr lang="en-GB" dirty="0"/>
          </a:p>
        </p:txBody>
      </p:sp>
    </p:spTree>
    <p:extLst>
      <p:ext uri="{BB962C8B-B14F-4D97-AF65-F5344CB8AC3E}">
        <p14:creationId xmlns:p14="http://schemas.microsoft.com/office/powerpoint/2010/main" val="33794668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advClick="0" advTm="30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8F84D6D-E74D-4A5F-BED7-621E2C50A424}" type="datetime1">
              <a:rPr lang="en-GB" smtClean="0"/>
              <a:t>13/02/2023</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17AC4596-D91E-40C3-9B28-F1A5D43CF7C5}" type="slidenum">
              <a:rPr lang="en-GB" smtClean="0"/>
              <a:t>‹#›</a:t>
            </a:fld>
            <a:endParaRPr lang="en-GB" dirty="0"/>
          </a:p>
        </p:txBody>
      </p:sp>
    </p:spTree>
    <p:extLst>
      <p:ext uri="{BB962C8B-B14F-4D97-AF65-F5344CB8AC3E}">
        <p14:creationId xmlns:p14="http://schemas.microsoft.com/office/powerpoint/2010/main" val="15367531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advClick="0" advTm="30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16D018A-2A40-4602-BD63-31D09344E0D5}" type="datetime1">
              <a:rPr lang="en-GB" smtClean="0"/>
              <a:t>13/02/2023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7AC4596-D91E-40C3-9B28-F1A5D43CF7C5}" type="slidenum">
              <a:rPr lang="en-GB" smtClean="0"/>
              <a:t>‹#›</a:t>
            </a:fld>
            <a:endParaRPr lang="en-GB" dirty="0"/>
          </a:p>
        </p:txBody>
      </p:sp>
    </p:spTree>
    <p:extLst>
      <p:ext uri="{BB962C8B-B14F-4D97-AF65-F5344CB8AC3E}">
        <p14:creationId xmlns:p14="http://schemas.microsoft.com/office/powerpoint/2010/main" val="6603577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advClick="0" advTm="30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45F4F6A-B791-4F46-B649-DAEABB05E3B6}" type="datetime1">
              <a:rPr lang="en-GB" smtClean="0"/>
              <a:t>13/02/2023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7AC4596-D91E-40C3-9B28-F1A5D43CF7C5}" type="slidenum">
              <a:rPr lang="en-GB" smtClean="0"/>
              <a:t>‹#›</a:t>
            </a:fld>
            <a:endParaRPr lang="en-GB" dirty="0"/>
          </a:p>
        </p:txBody>
      </p:sp>
    </p:spTree>
    <p:extLst>
      <p:ext uri="{BB962C8B-B14F-4D97-AF65-F5344CB8AC3E}">
        <p14:creationId xmlns:p14="http://schemas.microsoft.com/office/powerpoint/2010/main" val="290025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advClick="0" advTm="30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271698-E706-4372-BA16-0012068DC9CC}" type="datetime1">
              <a:rPr lang="en-GB" smtClean="0"/>
              <a:t>13/02/2023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7AC4596-D91E-40C3-9B28-F1A5D43CF7C5}" type="slidenum">
              <a:rPr lang="en-GB" smtClean="0"/>
              <a:t>‹#›</a:t>
            </a:fld>
            <a:endParaRPr lang="en-GB" dirty="0"/>
          </a:p>
        </p:txBody>
      </p:sp>
    </p:spTree>
    <p:extLst>
      <p:ext uri="{BB962C8B-B14F-4D97-AF65-F5344CB8AC3E}">
        <p14:creationId xmlns:p14="http://schemas.microsoft.com/office/powerpoint/2010/main" val="104415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advClick="0" advTm="30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A5BD0AC-262A-451D-8C2E-815BD5A72D94}" type="datetime1">
              <a:rPr lang="en-GB" smtClean="0"/>
              <a:t>13/02/2023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7AC4596-D91E-40C3-9B28-F1A5D43CF7C5}" type="slidenum">
              <a:rPr lang="en-GB" smtClean="0"/>
              <a:t>‹#›</a:t>
            </a:fld>
            <a:endParaRPr lang="en-GB" dirty="0"/>
          </a:p>
        </p:txBody>
      </p:sp>
    </p:spTree>
    <p:extLst>
      <p:ext uri="{BB962C8B-B14F-4D97-AF65-F5344CB8AC3E}">
        <p14:creationId xmlns:p14="http://schemas.microsoft.com/office/powerpoint/2010/main" val="26870561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advClick="0" advTm="30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D75575-B1DD-40EB-B905-40312C92839F}" type="datetime1">
              <a:rPr lang="en-GB" smtClean="0"/>
              <a:t>13/02/2023</a:t>
            </a:fld>
            <a:endParaRPr lang="en-GB"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AC4596-D91E-40C3-9B28-F1A5D43CF7C5}" type="slidenum">
              <a:rPr lang="en-GB" smtClean="0"/>
              <a:t>‹#›</a:t>
            </a:fld>
            <a:endParaRPr lang="en-GB" dirty="0"/>
          </a:p>
        </p:txBody>
      </p:sp>
    </p:spTree>
    <p:extLst>
      <p:ext uri="{BB962C8B-B14F-4D97-AF65-F5344CB8AC3E}">
        <p14:creationId xmlns:p14="http://schemas.microsoft.com/office/powerpoint/2010/main" val="156344657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med" p14:dur="700">
        <p:fade/>
      </p:transition>
    </mc:Choice>
    <mc:Fallback xmlns="">
      <p:transition spd="med" advClick="0" advTm="30000">
        <p:fade/>
      </p:transition>
    </mc:Fallback>
  </mc:AlternateConten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2.xml"/><Relationship Id="rId13" Type="http://schemas.openxmlformats.org/officeDocument/2006/relationships/image" Target="../media/image7.jpeg"/><Relationship Id="rId3" Type="http://schemas.openxmlformats.org/officeDocument/2006/relationships/slideLayout" Target="../slideLayouts/slideLayout1.xml"/><Relationship Id="rId7" Type="http://schemas.openxmlformats.org/officeDocument/2006/relationships/image" Target="../media/image2.png"/><Relationship Id="rId12" Type="http://schemas.openxmlformats.org/officeDocument/2006/relationships/image" Target="../media/image6.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1.png"/><Relationship Id="rId11" Type="http://schemas.openxmlformats.org/officeDocument/2006/relationships/image" Target="../media/image5.png"/><Relationship Id="rId5" Type="http://schemas.openxmlformats.org/officeDocument/2006/relationships/slide" Target="slide8.xml"/><Relationship Id="rId15" Type="http://schemas.openxmlformats.org/officeDocument/2006/relationships/image" Target="../media/image9.png"/><Relationship Id="rId10" Type="http://schemas.openxmlformats.org/officeDocument/2006/relationships/image" Target="../media/image4.png"/><Relationship Id="rId4" Type="http://schemas.openxmlformats.org/officeDocument/2006/relationships/notesSlide" Target="../notesSlides/notesSlide1.xml"/><Relationship Id="rId9" Type="http://schemas.openxmlformats.org/officeDocument/2006/relationships/image" Target="../media/image3.png"/><Relationship Id="rId14" Type="http://schemas.openxmlformats.org/officeDocument/2006/relationships/image" Target="../media/image8.png"/></Relationships>
</file>

<file path=ppt/slides/_rels/slide2.xml.rels><?xml version="1.0" encoding="UTF-8" standalone="yes"?>
<Relationships xmlns="http://schemas.openxmlformats.org/package/2006/relationships"><Relationship Id="rId8" Type="http://schemas.openxmlformats.org/officeDocument/2006/relationships/slide" Target="slide6.xml"/><Relationship Id="rId3" Type="http://schemas.openxmlformats.org/officeDocument/2006/relationships/image" Target="../media/image1.png"/><Relationship Id="rId7" Type="http://schemas.openxmlformats.org/officeDocument/2006/relationships/slide" Target="slide5.xm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slide" Target="slide2.xml"/><Relationship Id="rId5" Type="http://schemas.openxmlformats.org/officeDocument/2006/relationships/slide" Target="slide8.xml"/><Relationship Id="rId10" Type="http://schemas.openxmlformats.org/officeDocument/2006/relationships/image" Target="../media/image7.jpeg"/><Relationship Id="rId4" Type="http://schemas.openxmlformats.org/officeDocument/2006/relationships/image" Target="../media/image2.png"/><Relationship Id="rId9" Type="http://schemas.openxmlformats.org/officeDocument/2006/relationships/slide" Target="slide7.xml"/></Relationships>
</file>

<file path=ppt/slides/_rels/slide3.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1.png"/><Relationship Id="rId7" Type="http://schemas.openxmlformats.org/officeDocument/2006/relationships/slide" Target="slide9.xm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slide" Target="slide2.xml"/><Relationship Id="rId5" Type="http://schemas.openxmlformats.org/officeDocument/2006/relationships/slide" Target="slide8.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slide" Target="slide2.xml"/><Relationship Id="rId5" Type="http://schemas.openxmlformats.org/officeDocument/2006/relationships/slide" Target="slide8.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slide" Target="slide2.xml"/><Relationship Id="rId5" Type="http://schemas.openxmlformats.org/officeDocument/2006/relationships/slide" Target="slide8.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slide" Target="slide2.xml"/><Relationship Id="rId5" Type="http://schemas.openxmlformats.org/officeDocument/2006/relationships/slide" Target="slide8.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slide" Target="slide2.xml"/><Relationship Id="rId5" Type="http://schemas.openxmlformats.org/officeDocument/2006/relationships/slide" Target="slide8.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slide" Target="slide2.xml"/><Relationship Id="rId5" Type="http://schemas.openxmlformats.org/officeDocument/2006/relationships/slide" Target="slide8.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8" Type="http://schemas.openxmlformats.org/officeDocument/2006/relationships/hyperlink" Target="http://www.esr.nhs.uk/" TargetMode="External"/><Relationship Id="rId3" Type="http://schemas.openxmlformats.org/officeDocument/2006/relationships/image" Target="../media/image8.png"/><Relationship Id="rId7" Type="http://schemas.openxmlformats.org/officeDocument/2006/relationships/slide" Target="slide2.xml"/><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slide" Target="slide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Sub Cog 1" descr="Icon&#10;&#10;Description automatically generated">
            <a:hlinkClick r:id="rId5" action="ppaction://hlinksldjump"/>
            <a:extLst>
              <a:ext uri="{FF2B5EF4-FFF2-40B4-BE49-F238E27FC236}">
                <a16:creationId xmlns:a16="http://schemas.microsoft.com/office/drawing/2014/main" id="{B38E057A-6176-4463-96EE-D03044B6C7A1}"/>
              </a:ext>
            </a:extLst>
          </p:cNvPr>
          <p:cNvPicPr>
            <a:picLocks/>
          </p:cNvPicPr>
          <p:nvPr/>
        </p:nvPicPr>
        <p:blipFill rotWithShape="1">
          <a:blip r:embed="rId6">
            <a:duotone>
              <a:schemeClr val="accent4">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3075298" y="1875416"/>
            <a:ext cx="1170000" cy="1170000"/>
          </a:xfrm>
          <a:prstGeom prst="rect">
            <a:avLst/>
          </a:prstGeom>
        </p:spPr>
      </p:pic>
      <p:pic>
        <p:nvPicPr>
          <p:cNvPr id="32" name="ESR Cog External" descr="Icon&#10;&#10;Description automatically generated">
            <a:extLst>
              <a:ext uri="{FF2B5EF4-FFF2-40B4-BE49-F238E27FC236}">
                <a16:creationId xmlns:a16="http://schemas.microsoft.com/office/drawing/2014/main" id="{F9FA7AD0-82C1-F1C2-A78C-962780EBA01C}"/>
              </a:ext>
            </a:extLst>
          </p:cNvPr>
          <p:cNvPicPr>
            <a:picLocks/>
          </p:cNvPicPr>
          <p:nvPr/>
        </p:nvPicPr>
        <p:blipFill rotWithShape="1">
          <a:blip r:embed="rId6">
            <a:alphaModFix amt="50000"/>
            <a:duotone>
              <a:schemeClr val="accent5">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990622" y="-176093"/>
            <a:ext cx="7053970" cy="7053970"/>
          </a:xfrm>
          <a:prstGeom prst="rect">
            <a:avLst/>
          </a:prstGeom>
        </p:spPr>
      </p:pic>
      <p:pic>
        <p:nvPicPr>
          <p:cNvPr id="29" name="ESR Cog">
            <a:extLst>
              <a:ext uri="{FF2B5EF4-FFF2-40B4-BE49-F238E27FC236}">
                <a16:creationId xmlns:a16="http://schemas.microsoft.com/office/drawing/2014/main" id="{533BEB2D-5BC8-64D0-E66A-21624D6AECA8}"/>
              </a:ext>
            </a:extLst>
          </p:cNvPr>
          <p:cNvPicPr>
            <a:picLocks noChangeAspect="1"/>
          </p:cNvPicPr>
          <p:nvPr/>
        </p:nvPicPr>
        <p:blipFill rotWithShape="1">
          <a:blip r:embed="rId7"/>
          <a:srcRect l="2699" t="8215" r="2149"/>
          <a:stretch/>
        </p:blipFill>
        <p:spPr>
          <a:xfrm>
            <a:off x="-133535" y="720329"/>
            <a:ext cx="5417494" cy="5277601"/>
          </a:xfrm>
          <a:prstGeom prst="rect">
            <a:avLst/>
          </a:prstGeom>
        </p:spPr>
      </p:pic>
      <p:sp>
        <p:nvSpPr>
          <p:cNvPr id="12" name="Sub Label 1">
            <a:extLst>
              <a:ext uri="{FF2B5EF4-FFF2-40B4-BE49-F238E27FC236}">
                <a16:creationId xmlns:a16="http://schemas.microsoft.com/office/drawing/2014/main" id="{C32AD84B-783D-4F53-B6E7-E01DB6C17955}"/>
              </a:ext>
            </a:extLst>
          </p:cNvPr>
          <p:cNvSpPr/>
          <p:nvPr/>
        </p:nvSpPr>
        <p:spPr>
          <a:xfrm>
            <a:off x="3309383" y="2115974"/>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Hires</a:t>
            </a:r>
          </a:p>
        </p:txBody>
      </p:sp>
      <p:sp>
        <p:nvSpPr>
          <p:cNvPr id="20" name="Sub Label 2">
            <a:extLst>
              <a:ext uri="{FF2B5EF4-FFF2-40B4-BE49-F238E27FC236}">
                <a16:creationId xmlns:a16="http://schemas.microsoft.com/office/drawing/2014/main" id="{C336B053-C2BB-44EB-8211-C6ED9E85BB85}"/>
              </a:ext>
            </a:extLst>
          </p:cNvPr>
          <p:cNvSpPr/>
          <p:nvPr/>
        </p:nvSpPr>
        <p:spPr>
          <a:xfrm>
            <a:off x="3564384" y="3350892"/>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HR</a:t>
            </a:r>
          </a:p>
        </p:txBody>
      </p:sp>
      <p:pic>
        <p:nvPicPr>
          <p:cNvPr id="19" name="Sub Cog 2" descr="Icon&#10;&#10;Description automatically generated">
            <a:hlinkClick r:id="" action="ppaction://noaction"/>
            <a:extLst>
              <a:ext uri="{FF2B5EF4-FFF2-40B4-BE49-F238E27FC236}">
                <a16:creationId xmlns:a16="http://schemas.microsoft.com/office/drawing/2014/main" id="{976C1D2E-D3BC-44E6-A74D-1FD40C7A37AE}"/>
              </a:ext>
            </a:extLst>
          </p:cNvPr>
          <p:cNvPicPr>
            <a:picLocks/>
          </p:cNvPicPr>
          <p:nvPr/>
        </p:nvPicPr>
        <p:blipFill rotWithShape="1">
          <a:blip r:embed="rId6">
            <a:duotone>
              <a:schemeClr val="accent3">
                <a:shade val="45000"/>
                <a:satMod val="135000"/>
              </a:schemeClr>
              <a:prstClr val="white"/>
            </a:duotone>
            <a:extLst>
              <a:ext uri="{28A0092B-C50C-407E-A947-70E740481C1C}">
                <a14:useLocalDpi xmlns:a14="http://schemas.microsoft.com/office/drawing/2010/main" val="0"/>
              </a:ext>
            </a:extLst>
          </a:blip>
          <a:srcRect l="5609" t="3920" r="4215" b="3702"/>
          <a:stretch/>
        </p:blipFill>
        <p:spPr>
          <a:xfrm rot="15180000">
            <a:off x="3330299" y="3117571"/>
            <a:ext cx="1170000" cy="1170000"/>
          </a:xfrm>
          <a:prstGeom prst="rect">
            <a:avLst/>
          </a:prstGeom>
        </p:spPr>
      </p:pic>
      <p:sp>
        <p:nvSpPr>
          <p:cNvPr id="6" name="Sub Label 3">
            <a:extLst>
              <a:ext uri="{FF2B5EF4-FFF2-40B4-BE49-F238E27FC236}">
                <a16:creationId xmlns:a16="http://schemas.microsoft.com/office/drawing/2014/main" id="{5BAC1EFA-630E-4F1A-8484-4F5C1B3DA9B6}"/>
              </a:ext>
            </a:extLst>
          </p:cNvPr>
          <p:cNvSpPr/>
          <p:nvPr/>
        </p:nvSpPr>
        <p:spPr>
          <a:xfrm>
            <a:off x="2826824" y="4281043"/>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Payroll &amp; Finance</a:t>
            </a:r>
          </a:p>
        </p:txBody>
      </p:sp>
      <p:pic>
        <p:nvPicPr>
          <p:cNvPr id="7" name="Sub Cog 3" descr="Icon&#10;&#10;Description automatically generated">
            <a:hlinkClick r:id="" action="ppaction://noaction"/>
            <a:extLst>
              <a:ext uri="{FF2B5EF4-FFF2-40B4-BE49-F238E27FC236}">
                <a16:creationId xmlns:a16="http://schemas.microsoft.com/office/drawing/2014/main" id="{CAE64EE4-4B3A-448B-9B1E-0A57FD155F7F}"/>
              </a:ext>
            </a:extLst>
          </p:cNvPr>
          <p:cNvPicPr>
            <a:picLocks/>
          </p:cNvPicPr>
          <p:nvPr/>
        </p:nvPicPr>
        <p:blipFill rotWithShape="1">
          <a:blip r:embed="rId6">
            <a:duotone>
              <a:schemeClr val="accent2">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2592739" y="4039673"/>
            <a:ext cx="1170000" cy="1170000"/>
          </a:xfrm>
          <a:prstGeom prst="rect">
            <a:avLst/>
          </a:prstGeom>
        </p:spPr>
      </p:pic>
      <p:sp>
        <p:nvSpPr>
          <p:cNvPr id="10" name="Sub Label 4">
            <a:extLst>
              <a:ext uri="{FF2B5EF4-FFF2-40B4-BE49-F238E27FC236}">
                <a16:creationId xmlns:a16="http://schemas.microsoft.com/office/drawing/2014/main" id="{C91094E6-61F1-40C5-B55D-D910C93B6CD7}"/>
              </a:ext>
            </a:extLst>
          </p:cNvPr>
          <p:cNvSpPr/>
          <p:nvPr/>
        </p:nvSpPr>
        <p:spPr>
          <a:xfrm>
            <a:off x="1653789" y="4281043"/>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Learning &amp; Talent Management</a:t>
            </a:r>
          </a:p>
        </p:txBody>
      </p:sp>
      <p:pic>
        <p:nvPicPr>
          <p:cNvPr id="11" name="Sub Cog 4" descr="Icon&#10;&#10;Description automatically generated">
            <a:hlinkClick r:id="" action="ppaction://noaction"/>
            <a:extLst>
              <a:ext uri="{FF2B5EF4-FFF2-40B4-BE49-F238E27FC236}">
                <a16:creationId xmlns:a16="http://schemas.microsoft.com/office/drawing/2014/main" id="{0063D6B9-93D5-4210-8407-C3B864501D56}"/>
              </a:ext>
            </a:extLst>
          </p:cNvPr>
          <p:cNvPicPr>
            <a:picLocks/>
          </p:cNvPicPr>
          <p:nvPr/>
        </p:nvPicPr>
        <p:blipFill rotWithShape="1">
          <a:blip r:embed="rId6">
            <a:duotone>
              <a:prstClr val="black"/>
              <a:schemeClr val="accent4">
                <a:tint val="45000"/>
                <a:satMod val="400000"/>
              </a:schemeClr>
            </a:duotone>
            <a:extLst>
              <a:ext uri="{28A0092B-C50C-407E-A947-70E740481C1C}">
                <a14:useLocalDpi xmlns:a14="http://schemas.microsoft.com/office/drawing/2010/main" val="0"/>
              </a:ext>
            </a:extLst>
          </a:blip>
          <a:srcRect l="5609" t="3920" r="4215" b="3702"/>
          <a:stretch/>
        </p:blipFill>
        <p:spPr>
          <a:xfrm>
            <a:off x="1419703" y="4039673"/>
            <a:ext cx="1170000" cy="1170000"/>
          </a:xfrm>
          <a:prstGeom prst="rect">
            <a:avLst/>
          </a:prstGeom>
        </p:spPr>
      </p:pic>
      <p:sp>
        <p:nvSpPr>
          <p:cNvPr id="14" name="Sub Label 5">
            <a:extLst>
              <a:ext uri="{FF2B5EF4-FFF2-40B4-BE49-F238E27FC236}">
                <a16:creationId xmlns:a16="http://schemas.microsoft.com/office/drawing/2014/main" id="{8905DC55-0665-4AC6-B718-F87511084356}"/>
              </a:ext>
            </a:extLst>
          </p:cNvPr>
          <p:cNvSpPr/>
          <p:nvPr/>
        </p:nvSpPr>
        <p:spPr>
          <a:xfrm>
            <a:off x="880006" y="3350892"/>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Reporting</a:t>
            </a:r>
          </a:p>
        </p:txBody>
      </p:sp>
      <p:pic>
        <p:nvPicPr>
          <p:cNvPr id="15" name="Sub Cog 5" descr="Icon&#10;&#10;Description automatically generated">
            <a:hlinkClick r:id="" action="ppaction://noaction"/>
            <a:extLst>
              <a:ext uri="{FF2B5EF4-FFF2-40B4-BE49-F238E27FC236}">
                <a16:creationId xmlns:a16="http://schemas.microsoft.com/office/drawing/2014/main" id="{5A7B4AA3-2F99-4367-9F21-73840194E657}"/>
              </a:ext>
            </a:extLst>
          </p:cNvPr>
          <p:cNvPicPr>
            <a:picLocks/>
          </p:cNvPicPr>
          <p:nvPr/>
        </p:nvPicPr>
        <p:blipFill rotWithShape="1">
          <a:blip r:embed="rId6">
            <a:duotone>
              <a:prstClr val="black"/>
              <a:schemeClr val="accent1">
                <a:tint val="45000"/>
                <a:satMod val="400000"/>
              </a:schemeClr>
            </a:duotone>
            <a:extLst>
              <a:ext uri="{28A0092B-C50C-407E-A947-70E740481C1C}">
                <a14:useLocalDpi xmlns:a14="http://schemas.microsoft.com/office/drawing/2010/main" val="0"/>
              </a:ext>
            </a:extLst>
          </a:blip>
          <a:srcRect l="5609" t="3920" r="4215" b="3702"/>
          <a:stretch/>
        </p:blipFill>
        <p:spPr>
          <a:xfrm rot="16440000">
            <a:off x="645920" y="3109523"/>
            <a:ext cx="1170000" cy="1170000"/>
          </a:xfrm>
          <a:prstGeom prst="rect">
            <a:avLst/>
          </a:prstGeom>
        </p:spPr>
      </p:pic>
      <p:pic>
        <p:nvPicPr>
          <p:cNvPr id="17" name="Sub Cog 6" descr="Icon&#10;&#10;Description automatically generated">
            <a:hlinkClick r:id="" action="ppaction://noaction"/>
            <a:extLst>
              <a:ext uri="{FF2B5EF4-FFF2-40B4-BE49-F238E27FC236}">
                <a16:creationId xmlns:a16="http://schemas.microsoft.com/office/drawing/2014/main" id="{F3D7CB27-6BED-480E-A62F-3754C1B179B4}"/>
              </a:ext>
            </a:extLst>
          </p:cNvPr>
          <p:cNvPicPr>
            <a:picLocks/>
          </p:cNvPicPr>
          <p:nvPr/>
        </p:nvPicPr>
        <p:blipFill rotWithShape="1">
          <a:blip r:embed="rId6">
            <a:duotone>
              <a:schemeClr val="accent6">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915380" y="1875416"/>
            <a:ext cx="1170000" cy="1170000"/>
          </a:xfrm>
          <a:prstGeom prst="rect">
            <a:avLst/>
          </a:prstGeom>
        </p:spPr>
      </p:pic>
      <p:sp>
        <p:nvSpPr>
          <p:cNvPr id="18" name="Sub Label 6">
            <a:extLst>
              <a:ext uri="{FF2B5EF4-FFF2-40B4-BE49-F238E27FC236}">
                <a16:creationId xmlns:a16="http://schemas.microsoft.com/office/drawing/2014/main" id="{2E601B54-8727-4051-BCF7-A2BA4EFEE579}"/>
              </a:ext>
            </a:extLst>
          </p:cNvPr>
          <p:cNvSpPr/>
          <p:nvPr/>
        </p:nvSpPr>
        <p:spPr>
          <a:xfrm>
            <a:off x="1156407" y="2115974"/>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Interoperability</a:t>
            </a:r>
          </a:p>
        </p:txBody>
      </p:sp>
      <p:sp>
        <p:nvSpPr>
          <p:cNvPr id="8" name="Sub Label 7">
            <a:extLst>
              <a:ext uri="{FF2B5EF4-FFF2-40B4-BE49-F238E27FC236}">
                <a16:creationId xmlns:a16="http://schemas.microsoft.com/office/drawing/2014/main" id="{79650D68-4E54-4CEB-9457-A12AF3FE46B4}"/>
              </a:ext>
            </a:extLst>
          </p:cNvPr>
          <p:cNvSpPr/>
          <p:nvPr/>
        </p:nvSpPr>
        <p:spPr>
          <a:xfrm>
            <a:off x="2224297" y="1598823"/>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Self Service</a:t>
            </a:r>
          </a:p>
        </p:txBody>
      </p:sp>
      <p:pic>
        <p:nvPicPr>
          <p:cNvPr id="9" name="Sub Cog 7" descr="Icon&#10;&#10;Description automatically generated">
            <a:hlinkClick r:id="rId8" action="ppaction://hlinksldjump"/>
            <a:extLst>
              <a:ext uri="{FF2B5EF4-FFF2-40B4-BE49-F238E27FC236}">
                <a16:creationId xmlns:a16="http://schemas.microsoft.com/office/drawing/2014/main" id="{FA8C8B96-69F4-4561-816A-76CC78130238}"/>
              </a:ext>
            </a:extLst>
          </p:cNvPr>
          <p:cNvPicPr>
            <a:picLocks/>
          </p:cNvPicPr>
          <p:nvPr/>
        </p:nvPicPr>
        <p:blipFill rotWithShape="1">
          <a:blip r:embed="rId6">
            <a:duotone>
              <a:schemeClr val="accent1">
                <a:shade val="45000"/>
                <a:satMod val="135000"/>
              </a:schemeClr>
              <a:prstClr val="white"/>
            </a:duotone>
            <a:extLst>
              <a:ext uri="{28A0092B-C50C-407E-A947-70E740481C1C}">
                <a14:useLocalDpi xmlns:a14="http://schemas.microsoft.com/office/drawing/2010/main" val="0"/>
              </a:ext>
            </a:extLst>
          </a:blip>
          <a:srcRect l="5609" t="3920" r="4215" b="3702"/>
          <a:stretch/>
        </p:blipFill>
        <p:spPr>
          <a:xfrm rot="596213">
            <a:off x="1990211" y="1357454"/>
            <a:ext cx="1170000" cy="1170000"/>
          </a:xfrm>
          <a:prstGeom prst="rect">
            <a:avLst/>
          </a:prstGeom>
        </p:spPr>
      </p:pic>
      <p:sp>
        <p:nvSpPr>
          <p:cNvPr id="22" name="Main Body">
            <a:extLst>
              <a:ext uri="{FF2B5EF4-FFF2-40B4-BE49-F238E27FC236}">
                <a16:creationId xmlns:a16="http://schemas.microsoft.com/office/drawing/2014/main" id="{132B3B9A-1DC8-4D64-87D0-41F791C24138}"/>
              </a:ext>
            </a:extLst>
          </p:cNvPr>
          <p:cNvSpPr txBox="1"/>
          <p:nvPr/>
        </p:nvSpPr>
        <p:spPr>
          <a:xfrm>
            <a:off x="5340957" y="823271"/>
            <a:ext cx="4307839" cy="2075569"/>
          </a:xfrm>
          <a:prstGeom prst="rect">
            <a:avLst/>
          </a:prstGeom>
          <a:noFill/>
        </p:spPr>
        <p:txBody>
          <a:bodyPr rot="0" spcFirstLastPara="0" vertOverflow="overflow" horzOverflow="overflow" vert="horz" wrap="square" lIns="74295" tIns="37148" rIns="74295" bIns="37148" numCol="1" spcCol="0" rtlCol="0" fromWordArt="0" anchor="t" anchorCtr="0" forceAA="0" compatLnSpc="1">
            <a:prstTxWarp prst="textNoShape">
              <a:avLst/>
            </a:prstTxWarp>
            <a:spAutoFit/>
          </a:bodyPr>
          <a:lstStyle/>
          <a:p>
            <a:r>
              <a:rPr lang="en-GB" sz="1300" dirty="0"/>
              <a:t>The Electronic Staff Record (ESR) is the integrated hire to retire workforce management solution for the NHS in England and Wales.</a:t>
            </a:r>
            <a:r>
              <a:rPr lang="en-US" sz="1300" dirty="0"/>
              <a:t>​ It’s </a:t>
            </a:r>
            <a:r>
              <a:rPr lang="en-GB" sz="1300" dirty="0"/>
              <a:t>the largest centralised HR and payroll system in the world, with over 1.8 million staff records. Commissioned by the DHSC, it enables organisations to record essential workforce, skills and training information and pays NHS staff an estimated £45 billion per annum accurately and on time. ESR is used by all NHS Trusts and Health Boards in Wales (586 NHS organisations). </a:t>
            </a:r>
          </a:p>
          <a:p>
            <a:endParaRPr lang="en-US" sz="1300" dirty="0">
              <a:cs typeface="Calibri" panose="020F0502020204030204"/>
            </a:endParaRPr>
          </a:p>
        </p:txBody>
      </p:sp>
      <p:sp>
        <p:nvSpPr>
          <p:cNvPr id="23" name="Heading">
            <a:extLst>
              <a:ext uri="{FF2B5EF4-FFF2-40B4-BE49-F238E27FC236}">
                <a16:creationId xmlns:a16="http://schemas.microsoft.com/office/drawing/2014/main" id="{DBB40355-9AEC-48F2-BBEA-EEF8B564B261}"/>
              </a:ext>
            </a:extLst>
          </p:cNvPr>
          <p:cNvSpPr txBox="1"/>
          <p:nvPr/>
        </p:nvSpPr>
        <p:spPr>
          <a:xfrm>
            <a:off x="5283959" y="113688"/>
            <a:ext cx="3926822" cy="442429"/>
          </a:xfrm>
          <a:prstGeom prst="rect">
            <a:avLst/>
          </a:prstGeom>
          <a:noFill/>
        </p:spPr>
        <p:txBody>
          <a:bodyPr wrap="square" rtlCol="0">
            <a:spAutoFit/>
          </a:bodyPr>
          <a:lstStyle/>
          <a:p>
            <a:r>
              <a:rPr lang="en-GB" sz="2275" b="1" dirty="0">
                <a:solidFill>
                  <a:schemeClr val="accent1">
                    <a:lumMod val="75000"/>
                  </a:schemeClr>
                </a:solidFill>
              </a:rPr>
              <a:t>Electronic Staff Record</a:t>
            </a:r>
            <a:endParaRPr lang="en-US" sz="2275" dirty="0">
              <a:solidFill>
                <a:schemeClr val="accent1">
                  <a:lumMod val="75000"/>
                </a:schemeClr>
              </a:solidFill>
            </a:endParaRPr>
          </a:p>
        </p:txBody>
      </p:sp>
      <p:pic>
        <p:nvPicPr>
          <p:cNvPr id="16" name="Picture 1" descr="Graphical user interface, website&#10;&#10;Description automatically generated">
            <a:extLst>
              <a:ext uri="{FF2B5EF4-FFF2-40B4-BE49-F238E27FC236}">
                <a16:creationId xmlns:a16="http://schemas.microsoft.com/office/drawing/2014/main" id="{0CA20F91-82AE-45D3-9905-ADC13061053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867349" y="5258823"/>
            <a:ext cx="1813641" cy="1024173"/>
          </a:xfrm>
          <a:prstGeom prst="rect">
            <a:avLst/>
          </a:prstGeom>
          <a:ln>
            <a:noFill/>
          </a:ln>
          <a:effectLst>
            <a:outerShdw blurRad="292100" dist="139700" dir="2700000" algn="tl" rotWithShape="0">
              <a:srgbClr val="333333">
                <a:alpha val="65000"/>
              </a:srgbClr>
            </a:outerShdw>
          </a:effectLst>
        </p:spPr>
      </p:pic>
      <p:pic>
        <p:nvPicPr>
          <p:cNvPr id="25" name="Picture 2" descr="Graphical user interface, application&#10;&#10;Description automatically generated">
            <a:extLst>
              <a:ext uri="{FF2B5EF4-FFF2-40B4-BE49-F238E27FC236}">
                <a16:creationId xmlns:a16="http://schemas.microsoft.com/office/drawing/2014/main" id="{B78271AF-2927-4FF6-99C5-F65D82139C65}"/>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518044" y="4433047"/>
            <a:ext cx="1964767" cy="990243"/>
          </a:xfrm>
          <a:prstGeom prst="rect">
            <a:avLst/>
          </a:prstGeom>
          <a:ln>
            <a:noFill/>
          </a:ln>
          <a:effectLst>
            <a:outerShdw blurRad="292100" dist="139700" dir="2700000" algn="tl" rotWithShape="0">
              <a:srgbClr val="333333">
                <a:alpha val="65000"/>
              </a:srgbClr>
            </a:outerShdw>
          </a:effectLst>
        </p:spPr>
      </p:pic>
      <p:pic>
        <p:nvPicPr>
          <p:cNvPr id="28" name="Picture 3">
            <a:extLst>
              <a:ext uri="{FF2B5EF4-FFF2-40B4-BE49-F238E27FC236}">
                <a16:creationId xmlns:a16="http://schemas.microsoft.com/office/drawing/2014/main" id="{40C6DF85-C549-4F45-B3CE-5B36E158B21F}"/>
              </a:ext>
            </a:extLst>
          </p:cNvPr>
          <p:cNvPicPr>
            <a:picLocks noChangeAspect="1"/>
          </p:cNvPicPr>
          <p:nvPr/>
        </p:nvPicPr>
        <p:blipFill rotWithShape="1">
          <a:blip r:embed="rId11"/>
          <a:srcRect b="85289"/>
          <a:stretch/>
        </p:blipFill>
        <p:spPr>
          <a:xfrm>
            <a:off x="6860080" y="5258823"/>
            <a:ext cx="1898229" cy="990243"/>
          </a:xfrm>
          <a:prstGeom prst="rect">
            <a:avLst/>
          </a:prstGeom>
          <a:ln>
            <a:noFill/>
          </a:ln>
          <a:effectLst>
            <a:outerShdw blurRad="292100" dist="139700" dir="2700000" algn="tl" rotWithShape="0">
              <a:srgbClr val="333333">
                <a:alpha val="65000"/>
              </a:srgbClr>
            </a:outerShdw>
          </a:effectLst>
        </p:spPr>
      </p:pic>
      <p:pic>
        <p:nvPicPr>
          <p:cNvPr id="30" name="Picture 4">
            <a:extLst>
              <a:ext uri="{FF2B5EF4-FFF2-40B4-BE49-F238E27FC236}">
                <a16:creationId xmlns:a16="http://schemas.microsoft.com/office/drawing/2014/main" id="{A64AABA2-C2B3-4C56-932F-ABB408A1DBC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p:blipFill>
        <p:spPr bwMode="auto">
          <a:xfrm>
            <a:off x="7692809" y="4660037"/>
            <a:ext cx="2000920" cy="85700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0FC443A2-26C0-7C66-F0D8-119B94D84489}"/>
              </a:ext>
            </a:extLst>
          </p:cNvPr>
          <p:cNvSpPr>
            <a:spLocks noGrp="1"/>
          </p:cNvSpPr>
          <p:nvPr>
            <p:ph type="sldNum" sz="quarter" idx="12"/>
          </p:nvPr>
        </p:nvSpPr>
        <p:spPr/>
        <p:txBody>
          <a:bodyPr/>
          <a:lstStyle/>
          <a:p>
            <a:fld id="{17AC4596-D91E-40C3-9B28-F1A5D43CF7C5}" type="slidenum">
              <a:rPr lang="en-GB" smtClean="0"/>
              <a:t>0</a:t>
            </a:fld>
            <a:endParaRPr lang="en-GB" dirty="0"/>
          </a:p>
        </p:txBody>
      </p:sp>
      <p:pic>
        <p:nvPicPr>
          <p:cNvPr id="5" name="Picture 4" descr="A picture containing table&#10;&#10;Description automatically generated">
            <a:extLst>
              <a:ext uri="{FF2B5EF4-FFF2-40B4-BE49-F238E27FC236}">
                <a16:creationId xmlns:a16="http://schemas.microsoft.com/office/drawing/2014/main" id="{B7971E97-CAE6-5300-4EDF-D9F7324A4EF7}"/>
              </a:ext>
            </a:extLst>
          </p:cNvPr>
          <p:cNvPicPr>
            <a:picLocks noChangeAspect="1"/>
          </p:cNvPicPr>
          <p:nvPr/>
        </p:nvPicPr>
        <p:blipFill rotWithShape="1">
          <a:blip r:embed="rId13" cstate="print">
            <a:extLst>
              <a:ext uri="{28A0092B-C50C-407E-A947-70E740481C1C}">
                <a14:useLocalDpi xmlns:a14="http://schemas.microsoft.com/office/drawing/2010/main" val="0"/>
              </a:ext>
            </a:extLst>
          </a:blip>
          <a:srcRect l="18734" t="92982"/>
          <a:stretch/>
        </p:blipFill>
        <p:spPr>
          <a:xfrm>
            <a:off x="0" y="6376726"/>
            <a:ext cx="9906000" cy="481273"/>
          </a:xfrm>
          <a:prstGeom prst="rect">
            <a:avLst/>
          </a:prstGeom>
        </p:spPr>
      </p:pic>
      <p:pic>
        <p:nvPicPr>
          <p:cNvPr id="26" name="Picture 25">
            <a:extLst>
              <a:ext uri="{FF2B5EF4-FFF2-40B4-BE49-F238E27FC236}">
                <a16:creationId xmlns:a16="http://schemas.microsoft.com/office/drawing/2014/main" id="{0FFBDEB5-BEE3-EF11-5DC6-6F9196B825B4}"/>
              </a:ext>
            </a:extLst>
          </p:cNvPr>
          <p:cNvPicPr>
            <a:picLocks noChangeAspect="1"/>
          </p:cNvPicPr>
          <p:nvPr/>
        </p:nvPicPr>
        <p:blipFill>
          <a:blip r:embed="rId14"/>
          <a:stretch>
            <a:fillRect/>
          </a:stretch>
        </p:blipFill>
        <p:spPr>
          <a:xfrm>
            <a:off x="8586699" y="33465"/>
            <a:ext cx="1276528" cy="543001"/>
          </a:xfrm>
          <a:prstGeom prst="rect">
            <a:avLst/>
          </a:prstGeom>
        </p:spPr>
      </p:pic>
      <p:sp>
        <p:nvSpPr>
          <p:cNvPr id="27" name="TextBox 26">
            <a:extLst>
              <a:ext uri="{FF2B5EF4-FFF2-40B4-BE49-F238E27FC236}">
                <a16:creationId xmlns:a16="http://schemas.microsoft.com/office/drawing/2014/main" id="{773031DE-A441-38C8-8D93-B12843130970}"/>
              </a:ext>
            </a:extLst>
          </p:cNvPr>
          <p:cNvSpPr txBox="1"/>
          <p:nvPr/>
        </p:nvSpPr>
        <p:spPr>
          <a:xfrm>
            <a:off x="5340957" y="2762249"/>
            <a:ext cx="4372016" cy="1292662"/>
          </a:xfrm>
          <a:prstGeom prst="rect">
            <a:avLst/>
          </a:prstGeom>
          <a:noFill/>
        </p:spPr>
        <p:txBody>
          <a:bodyPr wrap="square">
            <a:spAutoFit/>
          </a:bodyPr>
          <a:lstStyle/>
          <a:p>
            <a:r>
              <a:rPr lang="en-GB" sz="1300" dirty="0"/>
              <a:t>Developed by the NHS for the NHS, optimising ESR will drive efficiency and productivity improvements across the service. Specifically, rationalisation of corporate service functions, such as recruitment, HR, and payroll can be achieved by embracing the opportunities that an integrated solution such as ESR brings.</a:t>
            </a:r>
          </a:p>
        </p:txBody>
      </p:sp>
      <p:pic>
        <p:nvPicPr>
          <p:cNvPr id="31" name="Corporate-Soft">
            <a:hlinkClick r:id="" action="ppaction://media"/>
            <a:extLst>
              <a:ext uri="{FF2B5EF4-FFF2-40B4-BE49-F238E27FC236}">
                <a16:creationId xmlns:a16="http://schemas.microsoft.com/office/drawing/2014/main" id="{48190E3E-7153-DA51-8F37-A93A887A6947}"/>
              </a:ext>
            </a:extLst>
          </p:cNvPr>
          <p:cNvPicPr>
            <a:picLocks noChangeAspect="1"/>
          </p:cNvPicPr>
          <p:nvPr>
            <a:audioFile r:link="rId2"/>
            <p:extLst>
              <p:ext uri="{DAA4B4D4-6D71-4841-9C94-3DE7FCFB9230}">
                <p14:media xmlns:p14="http://schemas.microsoft.com/office/powerpoint/2010/main" r:embed="rId1"/>
              </p:ext>
            </p:extLst>
          </p:nvPr>
        </p:nvPicPr>
        <p:blipFill>
          <a:blip r:embed="rId15"/>
          <a:stretch>
            <a:fillRect/>
          </a:stretch>
        </p:blipFill>
        <p:spPr>
          <a:xfrm>
            <a:off x="10107840" y="-476476"/>
            <a:ext cx="300384" cy="300384"/>
          </a:xfrm>
          <a:prstGeom prst="rect">
            <a:avLst/>
          </a:prstGeom>
        </p:spPr>
      </p:pic>
    </p:spTree>
    <p:extLst>
      <p:ext uri="{BB962C8B-B14F-4D97-AF65-F5344CB8AC3E}">
        <p14:creationId xmlns:p14="http://schemas.microsoft.com/office/powerpoint/2010/main" val="2410264801"/>
      </p:ext>
    </p:extLst>
  </p:cSld>
  <p:clrMapOvr>
    <a:masterClrMapping/>
  </p:clrMapOvr>
  <p:transition spd="slow" advClick="0" advTm="3000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1"/>
                                        </p:tgtEl>
                                      </p:cBhvr>
                                    </p:cmd>
                                  </p:childTnLst>
                                </p:cTn>
                              </p:par>
                              <p:par>
                                <p:cTn id="7" presetID="8" presetClass="emph" presetSubtype="0" repeatCount="indefinite" fill="hold" nodeType="withEffect">
                                  <p:stCondLst>
                                    <p:cond delay="0"/>
                                  </p:stCondLst>
                                  <p:childTnLst>
                                    <p:animRot by="43200000">
                                      <p:cBhvr>
                                        <p:cTn id="8" dur="20000" fill="hold"/>
                                        <p:tgtEl>
                                          <p:spTgt spid="32"/>
                                        </p:tgtEl>
                                        <p:attrNameLst>
                                          <p:attrName>r</p:attrName>
                                        </p:attrNameLst>
                                      </p:cBhvr>
                                    </p:animRot>
                                  </p:childTnLst>
                                </p:cTn>
                              </p:par>
                              <p:par>
                                <p:cTn id="9" presetID="10" presetClass="entr" presetSubtype="0" fill="hold" nodeType="withEffect">
                                  <p:stCondLst>
                                    <p:cond delay="100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par>
                                <p:cTn id="12" presetID="8" presetClass="emph" presetSubtype="0" repeatCount="indefinite" fill="hold" nodeType="withEffect">
                                  <p:stCondLst>
                                    <p:cond delay="0"/>
                                  </p:stCondLst>
                                  <p:childTnLst>
                                    <p:animRot by="43200000">
                                      <p:cBhvr>
                                        <p:cTn id="13" dur="10000" fill="hold"/>
                                        <p:tgtEl>
                                          <p:spTgt spid="9"/>
                                        </p:tgtEl>
                                        <p:attrNameLst>
                                          <p:attrName>r</p:attrName>
                                        </p:attrNameLst>
                                      </p:cBhvr>
                                    </p:animRot>
                                  </p:childTnLst>
                                </p:cTn>
                              </p:par>
                              <p:par>
                                <p:cTn id="14" presetID="10" presetClass="entr" presetSubtype="0" fill="hold" grpId="0" nodeType="withEffect">
                                  <p:stCondLst>
                                    <p:cond delay="100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nodeType="withEffect">
                                  <p:stCondLst>
                                    <p:cond delay="200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8" presetClass="emph" presetSubtype="0" repeatCount="indefinite" fill="hold" nodeType="withEffect">
                                  <p:stCondLst>
                                    <p:cond delay="0"/>
                                  </p:stCondLst>
                                  <p:childTnLst>
                                    <p:animRot by="43200000">
                                      <p:cBhvr>
                                        <p:cTn id="21" dur="10000" fill="hold"/>
                                        <p:tgtEl>
                                          <p:spTgt spid="13"/>
                                        </p:tgtEl>
                                        <p:attrNameLst>
                                          <p:attrName>r</p:attrName>
                                        </p:attrNameLst>
                                      </p:cBhvr>
                                    </p:animRot>
                                  </p:childTnLst>
                                </p:cTn>
                              </p:par>
                              <p:par>
                                <p:cTn id="22" presetID="10" presetClass="entr" presetSubtype="0" fill="hold" grpId="0" nodeType="withEffect">
                                  <p:stCondLst>
                                    <p:cond delay="200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par>
                                <p:cTn id="25" presetID="10" presetClass="entr" presetSubtype="0" fill="hold" nodeType="withEffect">
                                  <p:stCondLst>
                                    <p:cond delay="300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par>
                                <p:cTn id="28" presetID="8" presetClass="emph" presetSubtype="0" repeatCount="indefinite" fill="hold" nodeType="withEffect">
                                  <p:stCondLst>
                                    <p:cond delay="0"/>
                                  </p:stCondLst>
                                  <p:childTnLst>
                                    <p:animRot by="43200000">
                                      <p:cBhvr>
                                        <p:cTn id="29" dur="10000" fill="hold"/>
                                        <p:tgtEl>
                                          <p:spTgt spid="19"/>
                                        </p:tgtEl>
                                        <p:attrNameLst>
                                          <p:attrName>r</p:attrName>
                                        </p:attrNameLst>
                                      </p:cBhvr>
                                    </p:animRot>
                                  </p:childTnLst>
                                </p:cTn>
                              </p:par>
                              <p:par>
                                <p:cTn id="30" presetID="10" presetClass="entr" presetSubtype="0" fill="hold" grpId="0" nodeType="withEffect">
                                  <p:stCondLst>
                                    <p:cond delay="300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500"/>
                                        <p:tgtEl>
                                          <p:spTgt spid="20"/>
                                        </p:tgtEl>
                                      </p:cBhvr>
                                    </p:animEffect>
                                  </p:childTnLst>
                                </p:cTn>
                              </p:par>
                              <p:par>
                                <p:cTn id="33" presetID="10" presetClass="entr" presetSubtype="0" fill="hold" nodeType="withEffect">
                                  <p:stCondLst>
                                    <p:cond delay="400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childTnLst>
                                </p:cTn>
                              </p:par>
                              <p:par>
                                <p:cTn id="36" presetID="8" presetClass="emph" presetSubtype="0" repeatCount="indefinite" fill="hold" nodeType="withEffect">
                                  <p:stCondLst>
                                    <p:cond delay="0"/>
                                  </p:stCondLst>
                                  <p:childTnLst>
                                    <p:animRot by="43200000">
                                      <p:cBhvr>
                                        <p:cTn id="37" dur="10000" fill="hold"/>
                                        <p:tgtEl>
                                          <p:spTgt spid="7"/>
                                        </p:tgtEl>
                                        <p:attrNameLst>
                                          <p:attrName>r</p:attrName>
                                        </p:attrNameLst>
                                      </p:cBhvr>
                                    </p:animRot>
                                  </p:childTnLst>
                                </p:cTn>
                              </p:par>
                              <p:par>
                                <p:cTn id="38" presetID="10" presetClass="entr" presetSubtype="0" fill="hold" grpId="0" nodeType="withEffect">
                                  <p:stCondLst>
                                    <p:cond delay="4000"/>
                                  </p:stCondLst>
                                  <p:childTnLst>
                                    <p:set>
                                      <p:cBhvr>
                                        <p:cTn id="39" dur="1" fill="hold">
                                          <p:stCondLst>
                                            <p:cond delay="0"/>
                                          </p:stCondLst>
                                        </p:cTn>
                                        <p:tgtEl>
                                          <p:spTgt spid="6"/>
                                        </p:tgtEl>
                                        <p:attrNameLst>
                                          <p:attrName>style.visibility</p:attrName>
                                        </p:attrNameLst>
                                      </p:cBhvr>
                                      <p:to>
                                        <p:strVal val="visible"/>
                                      </p:to>
                                    </p:set>
                                    <p:animEffect transition="in" filter="fade">
                                      <p:cBhvr>
                                        <p:cTn id="40" dur="500"/>
                                        <p:tgtEl>
                                          <p:spTgt spid="6"/>
                                        </p:tgtEl>
                                      </p:cBhvr>
                                    </p:animEffect>
                                  </p:childTnLst>
                                </p:cTn>
                              </p:par>
                              <p:par>
                                <p:cTn id="41" presetID="10" presetClass="entr" presetSubtype="0" fill="hold" nodeType="withEffect">
                                  <p:stCondLst>
                                    <p:cond delay="500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500"/>
                                        <p:tgtEl>
                                          <p:spTgt spid="11"/>
                                        </p:tgtEl>
                                      </p:cBhvr>
                                    </p:animEffect>
                                  </p:childTnLst>
                                </p:cTn>
                              </p:par>
                              <p:par>
                                <p:cTn id="44" presetID="8" presetClass="emph" presetSubtype="0" repeatCount="indefinite" fill="hold" nodeType="withEffect">
                                  <p:stCondLst>
                                    <p:cond delay="0"/>
                                  </p:stCondLst>
                                  <p:childTnLst>
                                    <p:animRot by="43200000">
                                      <p:cBhvr>
                                        <p:cTn id="45" dur="10000" fill="hold"/>
                                        <p:tgtEl>
                                          <p:spTgt spid="11"/>
                                        </p:tgtEl>
                                        <p:attrNameLst>
                                          <p:attrName>r</p:attrName>
                                        </p:attrNameLst>
                                      </p:cBhvr>
                                    </p:animRot>
                                  </p:childTnLst>
                                </p:cTn>
                              </p:par>
                              <p:par>
                                <p:cTn id="46" presetID="10" presetClass="entr" presetSubtype="0" fill="hold" grpId="0" nodeType="withEffect">
                                  <p:stCondLst>
                                    <p:cond delay="5000"/>
                                  </p:stCondLst>
                                  <p:childTnLst>
                                    <p:set>
                                      <p:cBhvr>
                                        <p:cTn id="47" dur="1" fill="hold">
                                          <p:stCondLst>
                                            <p:cond delay="0"/>
                                          </p:stCondLst>
                                        </p:cTn>
                                        <p:tgtEl>
                                          <p:spTgt spid="10"/>
                                        </p:tgtEl>
                                        <p:attrNameLst>
                                          <p:attrName>style.visibility</p:attrName>
                                        </p:attrNameLst>
                                      </p:cBhvr>
                                      <p:to>
                                        <p:strVal val="visible"/>
                                      </p:to>
                                    </p:set>
                                    <p:animEffect transition="in" filter="fade">
                                      <p:cBhvr>
                                        <p:cTn id="48" dur="500"/>
                                        <p:tgtEl>
                                          <p:spTgt spid="10"/>
                                        </p:tgtEl>
                                      </p:cBhvr>
                                    </p:animEffect>
                                  </p:childTnLst>
                                </p:cTn>
                              </p:par>
                              <p:par>
                                <p:cTn id="49" presetID="10" presetClass="entr" presetSubtype="0" fill="hold" nodeType="withEffect">
                                  <p:stCondLst>
                                    <p:cond delay="6000"/>
                                  </p:stCondLst>
                                  <p:childTnLst>
                                    <p:set>
                                      <p:cBhvr>
                                        <p:cTn id="50" dur="1" fill="hold">
                                          <p:stCondLst>
                                            <p:cond delay="0"/>
                                          </p:stCondLst>
                                        </p:cTn>
                                        <p:tgtEl>
                                          <p:spTgt spid="15"/>
                                        </p:tgtEl>
                                        <p:attrNameLst>
                                          <p:attrName>style.visibility</p:attrName>
                                        </p:attrNameLst>
                                      </p:cBhvr>
                                      <p:to>
                                        <p:strVal val="visible"/>
                                      </p:to>
                                    </p:set>
                                    <p:animEffect transition="in" filter="fade">
                                      <p:cBhvr>
                                        <p:cTn id="51" dur="500"/>
                                        <p:tgtEl>
                                          <p:spTgt spid="15"/>
                                        </p:tgtEl>
                                      </p:cBhvr>
                                    </p:animEffect>
                                  </p:childTnLst>
                                </p:cTn>
                              </p:par>
                              <p:par>
                                <p:cTn id="52" presetID="8" presetClass="emph" presetSubtype="0" repeatCount="indefinite" fill="hold" nodeType="withEffect">
                                  <p:stCondLst>
                                    <p:cond delay="0"/>
                                  </p:stCondLst>
                                  <p:childTnLst>
                                    <p:animRot by="43200000">
                                      <p:cBhvr>
                                        <p:cTn id="53" dur="10000" fill="hold"/>
                                        <p:tgtEl>
                                          <p:spTgt spid="15"/>
                                        </p:tgtEl>
                                        <p:attrNameLst>
                                          <p:attrName>r</p:attrName>
                                        </p:attrNameLst>
                                      </p:cBhvr>
                                    </p:animRot>
                                  </p:childTnLst>
                                </p:cTn>
                              </p:par>
                              <p:par>
                                <p:cTn id="54" presetID="10" presetClass="entr" presetSubtype="0" fill="hold" grpId="0" nodeType="withEffect">
                                  <p:stCondLst>
                                    <p:cond delay="600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500"/>
                                        <p:tgtEl>
                                          <p:spTgt spid="14"/>
                                        </p:tgtEl>
                                      </p:cBhvr>
                                    </p:animEffect>
                                  </p:childTnLst>
                                </p:cTn>
                              </p:par>
                              <p:par>
                                <p:cTn id="57" presetID="10" presetClass="entr" presetSubtype="0" fill="hold" nodeType="withEffect">
                                  <p:stCondLst>
                                    <p:cond delay="7000"/>
                                  </p:stCondLst>
                                  <p:childTnLst>
                                    <p:set>
                                      <p:cBhvr>
                                        <p:cTn id="58" dur="1" fill="hold">
                                          <p:stCondLst>
                                            <p:cond delay="0"/>
                                          </p:stCondLst>
                                        </p:cTn>
                                        <p:tgtEl>
                                          <p:spTgt spid="17"/>
                                        </p:tgtEl>
                                        <p:attrNameLst>
                                          <p:attrName>style.visibility</p:attrName>
                                        </p:attrNameLst>
                                      </p:cBhvr>
                                      <p:to>
                                        <p:strVal val="visible"/>
                                      </p:to>
                                    </p:set>
                                    <p:animEffect transition="in" filter="fade">
                                      <p:cBhvr>
                                        <p:cTn id="59" dur="500"/>
                                        <p:tgtEl>
                                          <p:spTgt spid="17"/>
                                        </p:tgtEl>
                                      </p:cBhvr>
                                    </p:animEffect>
                                  </p:childTnLst>
                                </p:cTn>
                              </p:par>
                              <p:par>
                                <p:cTn id="60" presetID="8" presetClass="emph" presetSubtype="0" repeatCount="indefinite" fill="hold" nodeType="withEffect">
                                  <p:stCondLst>
                                    <p:cond delay="0"/>
                                  </p:stCondLst>
                                  <p:childTnLst>
                                    <p:animRot by="43200000">
                                      <p:cBhvr>
                                        <p:cTn id="61" dur="10000" fill="hold"/>
                                        <p:tgtEl>
                                          <p:spTgt spid="17"/>
                                        </p:tgtEl>
                                        <p:attrNameLst>
                                          <p:attrName>r</p:attrName>
                                        </p:attrNameLst>
                                      </p:cBhvr>
                                    </p:animRot>
                                  </p:childTnLst>
                                </p:cTn>
                              </p:par>
                              <p:par>
                                <p:cTn id="62" presetID="10" presetClass="entr" presetSubtype="0" fill="hold" grpId="0" nodeType="withEffect">
                                  <p:stCondLst>
                                    <p:cond delay="7000"/>
                                  </p:stCondLst>
                                  <p:childTnLst>
                                    <p:set>
                                      <p:cBhvr>
                                        <p:cTn id="63" dur="1" fill="hold">
                                          <p:stCondLst>
                                            <p:cond delay="0"/>
                                          </p:stCondLst>
                                        </p:cTn>
                                        <p:tgtEl>
                                          <p:spTgt spid="18"/>
                                        </p:tgtEl>
                                        <p:attrNameLst>
                                          <p:attrName>style.visibility</p:attrName>
                                        </p:attrNameLst>
                                      </p:cBhvr>
                                      <p:to>
                                        <p:strVal val="visible"/>
                                      </p:to>
                                    </p:set>
                                    <p:animEffect transition="in" filter="fade">
                                      <p:cBhvr>
                                        <p:cTn id="64" dur="500"/>
                                        <p:tgtEl>
                                          <p:spTgt spid="18"/>
                                        </p:tgtEl>
                                      </p:cBhvr>
                                    </p:animEffect>
                                  </p:childTnLst>
                                </p:cTn>
                              </p:par>
                              <p:par>
                                <p:cTn id="65" presetID="10" presetClass="entr" presetSubtype="0" fill="hold" grpId="0" nodeType="withEffect">
                                  <p:stCondLst>
                                    <p:cond delay="9000"/>
                                  </p:stCondLst>
                                  <p:childTnLst>
                                    <p:set>
                                      <p:cBhvr>
                                        <p:cTn id="66" dur="1" fill="hold">
                                          <p:stCondLst>
                                            <p:cond delay="0"/>
                                          </p:stCondLst>
                                        </p:cTn>
                                        <p:tgtEl>
                                          <p:spTgt spid="23"/>
                                        </p:tgtEl>
                                        <p:attrNameLst>
                                          <p:attrName>style.visibility</p:attrName>
                                        </p:attrNameLst>
                                      </p:cBhvr>
                                      <p:to>
                                        <p:strVal val="visible"/>
                                      </p:to>
                                    </p:set>
                                    <p:animEffect transition="in" filter="fade">
                                      <p:cBhvr>
                                        <p:cTn id="67" dur="500"/>
                                        <p:tgtEl>
                                          <p:spTgt spid="23"/>
                                        </p:tgtEl>
                                      </p:cBhvr>
                                    </p:animEffect>
                                  </p:childTnLst>
                                </p:cTn>
                              </p:par>
                              <p:par>
                                <p:cTn id="68" presetID="10" presetClass="entr" presetSubtype="0" fill="hold" grpId="0" nodeType="withEffect">
                                  <p:stCondLst>
                                    <p:cond delay="11000"/>
                                  </p:stCondLst>
                                  <p:childTnLst>
                                    <p:set>
                                      <p:cBhvr>
                                        <p:cTn id="69" dur="1" fill="hold">
                                          <p:stCondLst>
                                            <p:cond delay="0"/>
                                          </p:stCondLst>
                                        </p:cTn>
                                        <p:tgtEl>
                                          <p:spTgt spid="22">
                                            <p:txEl>
                                              <p:pRg st="0" end="0"/>
                                            </p:txEl>
                                          </p:spTgt>
                                        </p:tgtEl>
                                        <p:attrNameLst>
                                          <p:attrName>style.visibility</p:attrName>
                                        </p:attrNameLst>
                                      </p:cBhvr>
                                      <p:to>
                                        <p:strVal val="visible"/>
                                      </p:to>
                                    </p:set>
                                    <p:animEffect transition="in" filter="fade">
                                      <p:cBhvr>
                                        <p:cTn id="70" dur="500"/>
                                        <p:tgtEl>
                                          <p:spTgt spid="22">
                                            <p:txEl>
                                              <p:pRg st="0" end="0"/>
                                            </p:txEl>
                                          </p:spTgt>
                                        </p:tgtEl>
                                      </p:cBhvr>
                                    </p:animEffect>
                                  </p:childTnLst>
                                </p:cTn>
                              </p:par>
                              <p:par>
                                <p:cTn id="71" presetID="10" presetClass="entr" presetSubtype="0" fill="hold" grpId="0" nodeType="withEffect">
                                  <p:stCondLst>
                                    <p:cond delay="16000"/>
                                  </p:stCondLst>
                                  <p:childTnLst>
                                    <p:set>
                                      <p:cBhvr>
                                        <p:cTn id="72" dur="1" fill="hold">
                                          <p:stCondLst>
                                            <p:cond delay="0"/>
                                          </p:stCondLst>
                                        </p:cTn>
                                        <p:tgtEl>
                                          <p:spTgt spid="27"/>
                                        </p:tgtEl>
                                        <p:attrNameLst>
                                          <p:attrName>style.visibility</p:attrName>
                                        </p:attrNameLst>
                                      </p:cBhvr>
                                      <p:to>
                                        <p:strVal val="visible"/>
                                      </p:to>
                                    </p:set>
                                    <p:animEffect transition="in" filter="fade">
                                      <p:cBhvr>
                                        <p:cTn id="73" dur="200"/>
                                        <p:tgtEl>
                                          <p:spTgt spid="27"/>
                                        </p:tgtEl>
                                      </p:cBhvr>
                                    </p:animEffect>
                                  </p:childTnLst>
                                </p:cTn>
                              </p:par>
                              <p:par>
                                <p:cTn id="74" presetID="10" presetClass="entr" presetSubtype="0" fill="hold" nodeType="withEffect">
                                  <p:stCondLst>
                                    <p:cond delay="18000"/>
                                  </p:stCondLst>
                                  <p:childTnLst>
                                    <p:set>
                                      <p:cBhvr>
                                        <p:cTn id="75" dur="1" fill="hold">
                                          <p:stCondLst>
                                            <p:cond delay="0"/>
                                          </p:stCondLst>
                                        </p:cTn>
                                        <p:tgtEl>
                                          <p:spTgt spid="16"/>
                                        </p:tgtEl>
                                        <p:attrNameLst>
                                          <p:attrName>style.visibility</p:attrName>
                                        </p:attrNameLst>
                                      </p:cBhvr>
                                      <p:to>
                                        <p:strVal val="visible"/>
                                      </p:to>
                                    </p:set>
                                    <p:animEffect transition="in" filter="fade">
                                      <p:cBhvr>
                                        <p:cTn id="76" dur="500"/>
                                        <p:tgtEl>
                                          <p:spTgt spid="16"/>
                                        </p:tgtEl>
                                      </p:cBhvr>
                                    </p:animEffect>
                                  </p:childTnLst>
                                </p:cTn>
                              </p:par>
                              <p:par>
                                <p:cTn id="77" presetID="10" presetClass="entr" presetSubtype="0" fill="hold" nodeType="withEffect">
                                  <p:stCondLst>
                                    <p:cond delay="19000"/>
                                  </p:stCondLst>
                                  <p:childTnLst>
                                    <p:set>
                                      <p:cBhvr>
                                        <p:cTn id="78" dur="1" fill="hold">
                                          <p:stCondLst>
                                            <p:cond delay="0"/>
                                          </p:stCondLst>
                                        </p:cTn>
                                        <p:tgtEl>
                                          <p:spTgt spid="25"/>
                                        </p:tgtEl>
                                        <p:attrNameLst>
                                          <p:attrName>style.visibility</p:attrName>
                                        </p:attrNameLst>
                                      </p:cBhvr>
                                      <p:to>
                                        <p:strVal val="visible"/>
                                      </p:to>
                                    </p:set>
                                    <p:animEffect transition="in" filter="fade">
                                      <p:cBhvr>
                                        <p:cTn id="79" dur="500"/>
                                        <p:tgtEl>
                                          <p:spTgt spid="25"/>
                                        </p:tgtEl>
                                      </p:cBhvr>
                                    </p:animEffect>
                                  </p:childTnLst>
                                </p:cTn>
                              </p:par>
                              <p:par>
                                <p:cTn id="80" presetID="10" presetClass="entr" presetSubtype="0" fill="hold" nodeType="withEffect">
                                  <p:stCondLst>
                                    <p:cond delay="20000"/>
                                  </p:stCondLst>
                                  <p:childTnLst>
                                    <p:set>
                                      <p:cBhvr>
                                        <p:cTn id="81" dur="1" fill="hold">
                                          <p:stCondLst>
                                            <p:cond delay="0"/>
                                          </p:stCondLst>
                                        </p:cTn>
                                        <p:tgtEl>
                                          <p:spTgt spid="28"/>
                                        </p:tgtEl>
                                        <p:attrNameLst>
                                          <p:attrName>style.visibility</p:attrName>
                                        </p:attrNameLst>
                                      </p:cBhvr>
                                      <p:to>
                                        <p:strVal val="visible"/>
                                      </p:to>
                                    </p:set>
                                    <p:animEffect transition="in" filter="fade">
                                      <p:cBhvr>
                                        <p:cTn id="82" dur="600"/>
                                        <p:tgtEl>
                                          <p:spTgt spid="28"/>
                                        </p:tgtEl>
                                      </p:cBhvr>
                                    </p:animEffect>
                                  </p:childTnLst>
                                </p:cTn>
                              </p:par>
                              <p:par>
                                <p:cTn id="83" presetID="10" presetClass="entr" presetSubtype="0" fill="hold" nodeType="withEffect">
                                  <p:stCondLst>
                                    <p:cond delay="21000"/>
                                  </p:stCondLst>
                                  <p:childTnLst>
                                    <p:set>
                                      <p:cBhvr>
                                        <p:cTn id="84" dur="1" fill="hold">
                                          <p:stCondLst>
                                            <p:cond delay="0"/>
                                          </p:stCondLst>
                                        </p:cTn>
                                        <p:tgtEl>
                                          <p:spTgt spid="30"/>
                                        </p:tgtEl>
                                        <p:attrNameLst>
                                          <p:attrName>style.visibility</p:attrName>
                                        </p:attrNameLst>
                                      </p:cBhvr>
                                      <p:to>
                                        <p:strVal val="visible"/>
                                      </p:to>
                                    </p:set>
                                    <p:animEffect transition="in" filter="fade">
                                      <p:cBhvr>
                                        <p:cTn id="8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86" repeatCount="indefinite" fill="hold" display="0">
                  <p:stCondLst>
                    <p:cond delay="indefinite"/>
                  </p:stCondLst>
                  <p:endCondLst>
                    <p:cond evt="onStopAudio" delay="0">
                      <p:tgtEl>
                        <p:sldTgt/>
                      </p:tgtEl>
                    </p:cond>
                  </p:endCondLst>
                </p:cTn>
                <p:tgtEl>
                  <p:spTgt spid="31"/>
                </p:tgtEl>
              </p:cMediaNode>
            </p:audio>
          </p:childTnLst>
        </p:cTn>
      </p:par>
    </p:tnLst>
    <p:bldLst>
      <p:bldP spid="12" grpId="0" animBg="1"/>
      <p:bldP spid="20" grpId="0" animBg="1"/>
      <p:bldP spid="6" grpId="0" animBg="1"/>
      <p:bldP spid="10" grpId="0" animBg="1"/>
      <p:bldP spid="14" grpId="0" animBg="1"/>
      <p:bldP spid="18" grpId="0" animBg="1"/>
      <p:bldP spid="8" grpId="0" animBg="1"/>
      <p:bldP spid="22" grpId="0" uiExpand="1" build="p"/>
      <p:bldP spid="23" grpId="0"/>
      <p:bldP spid="2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Sub Cog 6" descr="Icon&#10;&#10;Description automatically generated">
            <a:hlinkClick r:id="" action="ppaction://noaction"/>
            <a:extLst>
              <a:ext uri="{FF2B5EF4-FFF2-40B4-BE49-F238E27FC236}">
                <a16:creationId xmlns:a16="http://schemas.microsoft.com/office/drawing/2014/main" id="{F3D7CB27-6BED-480E-A62F-3754C1B179B4}"/>
              </a:ext>
            </a:extLst>
          </p:cNvPr>
          <p:cNvPicPr>
            <a:picLocks/>
          </p:cNvPicPr>
          <p:nvPr/>
        </p:nvPicPr>
        <p:blipFill rotWithShape="1">
          <a:blip r:embed="rId3">
            <a:duotone>
              <a:schemeClr val="accent6">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341835" y="2051509"/>
            <a:ext cx="1170000" cy="1170000"/>
          </a:xfrm>
          <a:prstGeom prst="rect">
            <a:avLst/>
          </a:prstGeom>
        </p:spPr>
      </p:pic>
      <p:pic>
        <p:nvPicPr>
          <p:cNvPr id="32" name="ESR Cog External" descr="Icon&#10;&#10;Description automatically generated">
            <a:extLst>
              <a:ext uri="{FF2B5EF4-FFF2-40B4-BE49-F238E27FC236}">
                <a16:creationId xmlns:a16="http://schemas.microsoft.com/office/drawing/2014/main" id="{F9FA7AD0-82C1-F1C2-A78C-962780EBA01C}"/>
              </a:ext>
            </a:extLst>
          </p:cNvPr>
          <p:cNvPicPr>
            <a:picLocks/>
          </p:cNvPicPr>
          <p:nvPr/>
        </p:nvPicPr>
        <p:blipFill rotWithShape="1">
          <a:blip r:embed="rId3">
            <a:alphaModFix amt="50000"/>
            <a:duotone>
              <a:schemeClr val="accent5">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1510826" y="0"/>
            <a:ext cx="7053970" cy="7053970"/>
          </a:xfrm>
          <a:prstGeom prst="rect">
            <a:avLst/>
          </a:prstGeom>
        </p:spPr>
      </p:pic>
      <p:pic>
        <p:nvPicPr>
          <p:cNvPr id="29" name="ESR Cog">
            <a:extLst>
              <a:ext uri="{FF2B5EF4-FFF2-40B4-BE49-F238E27FC236}">
                <a16:creationId xmlns:a16="http://schemas.microsoft.com/office/drawing/2014/main" id="{533BEB2D-5BC8-64D0-E66A-21624D6AECA8}"/>
              </a:ext>
            </a:extLst>
          </p:cNvPr>
          <p:cNvPicPr>
            <a:picLocks noChangeAspect="1"/>
          </p:cNvPicPr>
          <p:nvPr/>
        </p:nvPicPr>
        <p:blipFill rotWithShape="1">
          <a:blip r:embed="rId4"/>
          <a:srcRect l="2699" t="8215" r="2149"/>
          <a:stretch/>
        </p:blipFill>
        <p:spPr>
          <a:xfrm rot="5243493">
            <a:off x="-707079" y="896421"/>
            <a:ext cx="5417494" cy="5277601"/>
          </a:xfrm>
          <a:prstGeom prst="rect">
            <a:avLst/>
          </a:prstGeom>
        </p:spPr>
      </p:pic>
      <p:sp>
        <p:nvSpPr>
          <p:cNvPr id="12" name="Sub Label 1">
            <a:extLst>
              <a:ext uri="{FF2B5EF4-FFF2-40B4-BE49-F238E27FC236}">
                <a16:creationId xmlns:a16="http://schemas.microsoft.com/office/drawing/2014/main" id="{C32AD84B-783D-4F53-B6E7-E01DB6C17955}"/>
              </a:ext>
            </a:extLst>
          </p:cNvPr>
          <p:cNvSpPr/>
          <p:nvPr/>
        </p:nvSpPr>
        <p:spPr>
          <a:xfrm>
            <a:off x="2735839" y="2292067"/>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Hires</a:t>
            </a:r>
          </a:p>
        </p:txBody>
      </p:sp>
      <p:pic>
        <p:nvPicPr>
          <p:cNvPr id="13" name="Sub Cog 1" descr="Icon&#10;&#10;Description automatically generated">
            <a:hlinkClick r:id="rId5" action="ppaction://hlinksldjump"/>
            <a:extLst>
              <a:ext uri="{FF2B5EF4-FFF2-40B4-BE49-F238E27FC236}">
                <a16:creationId xmlns:a16="http://schemas.microsoft.com/office/drawing/2014/main" id="{B38E057A-6176-4463-96EE-D03044B6C7A1}"/>
              </a:ext>
            </a:extLst>
          </p:cNvPr>
          <p:cNvPicPr>
            <a:picLocks/>
          </p:cNvPicPr>
          <p:nvPr/>
        </p:nvPicPr>
        <p:blipFill rotWithShape="1">
          <a:blip r:embed="rId3">
            <a:duotone>
              <a:schemeClr val="accent4">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2501754" y="2051509"/>
            <a:ext cx="1170000" cy="1170000"/>
          </a:xfrm>
          <a:prstGeom prst="rect">
            <a:avLst/>
          </a:prstGeom>
        </p:spPr>
      </p:pic>
      <p:sp>
        <p:nvSpPr>
          <p:cNvPr id="20" name="Sub Label 2">
            <a:extLst>
              <a:ext uri="{FF2B5EF4-FFF2-40B4-BE49-F238E27FC236}">
                <a16:creationId xmlns:a16="http://schemas.microsoft.com/office/drawing/2014/main" id="{C336B053-C2BB-44EB-8211-C6ED9E85BB85}"/>
              </a:ext>
            </a:extLst>
          </p:cNvPr>
          <p:cNvSpPr/>
          <p:nvPr/>
        </p:nvSpPr>
        <p:spPr>
          <a:xfrm>
            <a:off x="2990840" y="3526985"/>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HR</a:t>
            </a:r>
          </a:p>
        </p:txBody>
      </p:sp>
      <p:pic>
        <p:nvPicPr>
          <p:cNvPr id="19" name="Sub Cog 2" descr="Icon&#10;&#10;Description automatically generated">
            <a:hlinkClick r:id="" action="ppaction://noaction"/>
            <a:extLst>
              <a:ext uri="{FF2B5EF4-FFF2-40B4-BE49-F238E27FC236}">
                <a16:creationId xmlns:a16="http://schemas.microsoft.com/office/drawing/2014/main" id="{976C1D2E-D3BC-44E6-A74D-1FD40C7A37AE}"/>
              </a:ext>
            </a:extLst>
          </p:cNvPr>
          <p:cNvPicPr>
            <a:picLocks/>
          </p:cNvPicPr>
          <p:nvPr/>
        </p:nvPicPr>
        <p:blipFill rotWithShape="1">
          <a:blip r:embed="rId3">
            <a:duotone>
              <a:schemeClr val="accent3">
                <a:shade val="45000"/>
                <a:satMod val="135000"/>
              </a:schemeClr>
              <a:prstClr val="white"/>
            </a:duotone>
            <a:extLst>
              <a:ext uri="{28A0092B-C50C-407E-A947-70E740481C1C}">
                <a14:useLocalDpi xmlns:a14="http://schemas.microsoft.com/office/drawing/2010/main" val="0"/>
              </a:ext>
            </a:extLst>
          </a:blip>
          <a:srcRect l="5609" t="3920" r="4215" b="3702"/>
          <a:stretch/>
        </p:blipFill>
        <p:spPr>
          <a:xfrm rot="15180000">
            <a:off x="2756754" y="3293664"/>
            <a:ext cx="1170000" cy="1170000"/>
          </a:xfrm>
          <a:prstGeom prst="rect">
            <a:avLst/>
          </a:prstGeom>
        </p:spPr>
      </p:pic>
      <p:sp>
        <p:nvSpPr>
          <p:cNvPr id="6" name="Sub Label 3">
            <a:extLst>
              <a:ext uri="{FF2B5EF4-FFF2-40B4-BE49-F238E27FC236}">
                <a16:creationId xmlns:a16="http://schemas.microsoft.com/office/drawing/2014/main" id="{5BAC1EFA-630E-4F1A-8484-4F5C1B3DA9B6}"/>
              </a:ext>
            </a:extLst>
          </p:cNvPr>
          <p:cNvSpPr/>
          <p:nvPr/>
        </p:nvSpPr>
        <p:spPr>
          <a:xfrm>
            <a:off x="2253280" y="4457136"/>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Payroll &amp; Finance</a:t>
            </a:r>
          </a:p>
        </p:txBody>
      </p:sp>
      <p:pic>
        <p:nvPicPr>
          <p:cNvPr id="7" name="Sub Cog 3" descr="Icon&#10;&#10;Description automatically generated">
            <a:hlinkClick r:id="" action="ppaction://noaction"/>
            <a:extLst>
              <a:ext uri="{FF2B5EF4-FFF2-40B4-BE49-F238E27FC236}">
                <a16:creationId xmlns:a16="http://schemas.microsoft.com/office/drawing/2014/main" id="{CAE64EE4-4B3A-448B-9B1E-0A57FD155F7F}"/>
              </a:ext>
            </a:extLst>
          </p:cNvPr>
          <p:cNvPicPr>
            <a:picLocks/>
          </p:cNvPicPr>
          <p:nvPr/>
        </p:nvPicPr>
        <p:blipFill rotWithShape="1">
          <a:blip r:embed="rId3">
            <a:duotone>
              <a:schemeClr val="accent2">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2019194" y="4215766"/>
            <a:ext cx="1170000" cy="1170000"/>
          </a:xfrm>
          <a:prstGeom prst="rect">
            <a:avLst/>
          </a:prstGeom>
        </p:spPr>
      </p:pic>
      <p:sp>
        <p:nvSpPr>
          <p:cNvPr id="14" name="Sub Label 5">
            <a:extLst>
              <a:ext uri="{FF2B5EF4-FFF2-40B4-BE49-F238E27FC236}">
                <a16:creationId xmlns:a16="http://schemas.microsoft.com/office/drawing/2014/main" id="{8905DC55-0665-4AC6-B718-F87511084356}"/>
              </a:ext>
            </a:extLst>
          </p:cNvPr>
          <p:cNvSpPr/>
          <p:nvPr/>
        </p:nvSpPr>
        <p:spPr>
          <a:xfrm>
            <a:off x="306462" y="3526985"/>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Reporting</a:t>
            </a:r>
          </a:p>
        </p:txBody>
      </p:sp>
      <p:pic>
        <p:nvPicPr>
          <p:cNvPr id="15" name="Sub Cog 5" descr="Icon&#10;&#10;Description automatically generated">
            <a:hlinkClick r:id="" action="ppaction://noaction"/>
            <a:extLst>
              <a:ext uri="{FF2B5EF4-FFF2-40B4-BE49-F238E27FC236}">
                <a16:creationId xmlns:a16="http://schemas.microsoft.com/office/drawing/2014/main" id="{5A7B4AA3-2F99-4367-9F21-73840194E657}"/>
              </a:ext>
            </a:extLst>
          </p:cNvPr>
          <p:cNvPicPr>
            <a:picLocks/>
          </p:cNvPicPr>
          <p:nvPr/>
        </p:nvPicPr>
        <p:blipFill rotWithShape="1">
          <a:blip r:embed="rId3">
            <a:duotone>
              <a:prstClr val="black"/>
              <a:schemeClr val="accent1">
                <a:tint val="45000"/>
                <a:satMod val="400000"/>
              </a:schemeClr>
            </a:duotone>
            <a:extLst>
              <a:ext uri="{28A0092B-C50C-407E-A947-70E740481C1C}">
                <a14:useLocalDpi xmlns:a14="http://schemas.microsoft.com/office/drawing/2010/main" val="0"/>
              </a:ext>
            </a:extLst>
          </a:blip>
          <a:srcRect l="5609" t="3920" r="4215" b="3702"/>
          <a:stretch/>
        </p:blipFill>
        <p:spPr>
          <a:xfrm rot="16440000">
            <a:off x="72376" y="3285615"/>
            <a:ext cx="1170000" cy="1170000"/>
          </a:xfrm>
          <a:prstGeom prst="rect">
            <a:avLst/>
          </a:prstGeom>
        </p:spPr>
      </p:pic>
      <p:sp>
        <p:nvSpPr>
          <p:cNvPr id="18" name="Sub Label 6">
            <a:extLst>
              <a:ext uri="{FF2B5EF4-FFF2-40B4-BE49-F238E27FC236}">
                <a16:creationId xmlns:a16="http://schemas.microsoft.com/office/drawing/2014/main" id="{2E601B54-8727-4051-BCF7-A2BA4EFEE579}"/>
              </a:ext>
            </a:extLst>
          </p:cNvPr>
          <p:cNvSpPr/>
          <p:nvPr/>
        </p:nvSpPr>
        <p:spPr>
          <a:xfrm>
            <a:off x="582863" y="2292067"/>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Interoperability</a:t>
            </a:r>
          </a:p>
        </p:txBody>
      </p:sp>
      <p:sp>
        <p:nvSpPr>
          <p:cNvPr id="8" name="Sub Label 7">
            <a:extLst>
              <a:ext uri="{FF2B5EF4-FFF2-40B4-BE49-F238E27FC236}">
                <a16:creationId xmlns:a16="http://schemas.microsoft.com/office/drawing/2014/main" id="{79650D68-4E54-4CEB-9457-A12AF3FE46B4}"/>
              </a:ext>
            </a:extLst>
          </p:cNvPr>
          <p:cNvSpPr/>
          <p:nvPr/>
        </p:nvSpPr>
        <p:spPr>
          <a:xfrm>
            <a:off x="1650753" y="1774916"/>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Self Service</a:t>
            </a:r>
          </a:p>
        </p:txBody>
      </p:sp>
      <p:pic>
        <p:nvPicPr>
          <p:cNvPr id="9" name="Sub Cog 7" descr="Icon&#10;&#10;Description automatically generated">
            <a:hlinkClick r:id="rId6" action="ppaction://hlinksldjump"/>
            <a:extLst>
              <a:ext uri="{FF2B5EF4-FFF2-40B4-BE49-F238E27FC236}">
                <a16:creationId xmlns:a16="http://schemas.microsoft.com/office/drawing/2014/main" id="{FA8C8B96-69F4-4561-816A-76CC78130238}"/>
              </a:ext>
            </a:extLst>
          </p:cNvPr>
          <p:cNvPicPr>
            <a:picLocks/>
          </p:cNvPicPr>
          <p:nvPr/>
        </p:nvPicPr>
        <p:blipFill rotWithShape="1">
          <a:blip r:embed="rId3">
            <a:duotone>
              <a:schemeClr val="accent1">
                <a:shade val="45000"/>
                <a:satMod val="135000"/>
              </a:schemeClr>
              <a:prstClr val="white"/>
            </a:duotone>
            <a:extLst>
              <a:ext uri="{28A0092B-C50C-407E-A947-70E740481C1C}">
                <a14:useLocalDpi xmlns:a14="http://schemas.microsoft.com/office/drawing/2010/main" val="0"/>
              </a:ext>
            </a:extLst>
          </a:blip>
          <a:srcRect l="5609" t="3920" r="4215" b="3702"/>
          <a:stretch/>
        </p:blipFill>
        <p:spPr>
          <a:xfrm rot="596213">
            <a:off x="1416667" y="1533547"/>
            <a:ext cx="1170000" cy="1170000"/>
          </a:xfrm>
          <a:prstGeom prst="rect">
            <a:avLst/>
          </a:prstGeom>
        </p:spPr>
      </p:pic>
      <p:sp>
        <p:nvSpPr>
          <p:cNvPr id="10" name="Sub Label 4">
            <a:extLst>
              <a:ext uri="{FF2B5EF4-FFF2-40B4-BE49-F238E27FC236}">
                <a16:creationId xmlns:a16="http://schemas.microsoft.com/office/drawing/2014/main" id="{C91094E6-61F1-40C5-B55D-D910C93B6CD7}"/>
              </a:ext>
            </a:extLst>
          </p:cNvPr>
          <p:cNvSpPr/>
          <p:nvPr/>
        </p:nvSpPr>
        <p:spPr>
          <a:xfrm>
            <a:off x="1080244" y="4457136"/>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Learning &amp; Talent Management</a:t>
            </a:r>
          </a:p>
        </p:txBody>
      </p:sp>
      <p:pic>
        <p:nvPicPr>
          <p:cNvPr id="11" name="Sub Cog 4" descr="Icon&#10;&#10;Description automatically generated">
            <a:hlinkClick r:id="" action="ppaction://noaction"/>
            <a:extLst>
              <a:ext uri="{FF2B5EF4-FFF2-40B4-BE49-F238E27FC236}">
                <a16:creationId xmlns:a16="http://schemas.microsoft.com/office/drawing/2014/main" id="{0063D6B9-93D5-4210-8407-C3B864501D56}"/>
              </a:ext>
            </a:extLst>
          </p:cNvPr>
          <p:cNvPicPr>
            <a:picLocks/>
          </p:cNvPicPr>
          <p:nvPr/>
        </p:nvPicPr>
        <p:blipFill rotWithShape="1">
          <a:blip r:embed="rId3">
            <a:duotone>
              <a:prstClr val="black"/>
              <a:schemeClr val="accent4">
                <a:tint val="45000"/>
                <a:satMod val="400000"/>
              </a:schemeClr>
            </a:duotone>
            <a:extLst>
              <a:ext uri="{28A0092B-C50C-407E-A947-70E740481C1C}">
                <a14:useLocalDpi xmlns:a14="http://schemas.microsoft.com/office/drawing/2010/main" val="0"/>
              </a:ext>
            </a:extLst>
          </a:blip>
          <a:srcRect l="5609" t="3920" r="4215" b="3702"/>
          <a:stretch/>
        </p:blipFill>
        <p:spPr>
          <a:xfrm>
            <a:off x="846159" y="4215766"/>
            <a:ext cx="1170000" cy="1170000"/>
          </a:xfrm>
          <a:prstGeom prst="rect">
            <a:avLst/>
          </a:prstGeom>
        </p:spPr>
      </p:pic>
      <p:sp>
        <p:nvSpPr>
          <p:cNvPr id="3" name="Slide Number Placeholder 2">
            <a:extLst>
              <a:ext uri="{FF2B5EF4-FFF2-40B4-BE49-F238E27FC236}">
                <a16:creationId xmlns:a16="http://schemas.microsoft.com/office/drawing/2014/main" id="{DE8C6BAF-6D35-39AA-4187-9B32B6EC30AF}"/>
              </a:ext>
            </a:extLst>
          </p:cNvPr>
          <p:cNvSpPr>
            <a:spLocks noGrp="1"/>
          </p:cNvSpPr>
          <p:nvPr>
            <p:ph type="sldNum" sz="quarter" idx="12"/>
          </p:nvPr>
        </p:nvSpPr>
        <p:spPr/>
        <p:txBody>
          <a:bodyPr/>
          <a:lstStyle/>
          <a:p>
            <a:fld id="{17AC4596-D91E-40C3-9B28-F1A5D43CF7C5}" type="slidenum">
              <a:rPr lang="en-GB" smtClean="0"/>
              <a:t>1</a:t>
            </a:fld>
            <a:endParaRPr lang="en-GB" dirty="0"/>
          </a:p>
        </p:txBody>
      </p:sp>
      <p:grpSp>
        <p:nvGrpSpPr>
          <p:cNvPr id="25" name="Group 24">
            <a:extLst>
              <a:ext uri="{FF2B5EF4-FFF2-40B4-BE49-F238E27FC236}">
                <a16:creationId xmlns:a16="http://schemas.microsoft.com/office/drawing/2014/main" id="{592BE200-E594-A504-CECD-38FC54BE2C14}"/>
              </a:ext>
            </a:extLst>
          </p:cNvPr>
          <p:cNvGrpSpPr/>
          <p:nvPr/>
        </p:nvGrpSpPr>
        <p:grpSpPr>
          <a:xfrm>
            <a:off x="-10823" y="-93254"/>
            <a:ext cx="5785593" cy="6482883"/>
            <a:chOff x="4497462" y="949586"/>
            <a:chExt cx="5499848" cy="6482883"/>
          </a:xfrm>
        </p:grpSpPr>
        <p:sp>
          <p:nvSpPr>
            <p:cNvPr id="24" name="Rectangle 23">
              <a:extLst>
                <a:ext uri="{FF2B5EF4-FFF2-40B4-BE49-F238E27FC236}">
                  <a16:creationId xmlns:a16="http://schemas.microsoft.com/office/drawing/2014/main" id="{09B86DD3-810F-7561-BF90-61043CDBB381}"/>
                </a:ext>
              </a:extLst>
            </p:cNvPr>
            <p:cNvSpPr/>
            <p:nvPr/>
          </p:nvSpPr>
          <p:spPr>
            <a:xfrm>
              <a:off x="4497462" y="949586"/>
              <a:ext cx="5499848" cy="648288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3" name="Group 22">
              <a:extLst>
                <a:ext uri="{FF2B5EF4-FFF2-40B4-BE49-F238E27FC236}">
                  <a16:creationId xmlns:a16="http://schemas.microsoft.com/office/drawing/2014/main" id="{183F048C-4CD0-F316-2C9A-AB04FC6106FB}"/>
                </a:ext>
              </a:extLst>
            </p:cNvPr>
            <p:cNvGrpSpPr/>
            <p:nvPr/>
          </p:nvGrpSpPr>
          <p:grpSpPr>
            <a:xfrm>
              <a:off x="5124623" y="2134730"/>
              <a:ext cx="2665182" cy="4218261"/>
              <a:chOff x="6286221" y="1131107"/>
              <a:chExt cx="2665182" cy="4218261"/>
            </a:xfrm>
          </p:grpSpPr>
          <p:grpSp>
            <p:nvGrpSpPr>
              <p:cNvPr id="5" name="Group 4">
                <a:extLst>
                  <a:ext uri="{FF2B5EF4-FFF2-40B4-BE49-F238E27FC236}">
                    <a16:creationId xmlns:a16="http://schemas.microsoft.com/office/drawing/2014/main" id="{ABB19E75-37FA-210C-3BCC-40F2BA8076AA}"/>
                  </a:ext>
                </a:extLst>
              </p:cNvPr>
              <p:cNvGrpSpPr/>
              <p:nvPr/>
            </p:nvGrpSpPr>
            <p:grpSpPr>
              <a:xfrm>
                <a:off x="6286221" y="1131107"/>
                <a:ext cx="1627438" cy="1627438"/>
                <a:chOff x="6558010" y="1335670"/>
                <a:chExt cx="1627438" cy="1627438"/>
              </a:xfrm>
            </p:grpSpPr>
            <p:pic>
              <p:nvPicPr>
                <p:cNvPr id="27" name="Sub Menu Cog 1" descr="Icon&#10;&#10;Description automatically generated">
                  <a:hlinkClick r:id="rId7" action="ppaction://hlinksldjump"/>
                  <a:extLst>
                    <a:ext uri="{FF2B5EF4-FFF2-40B4-BE49-F238E27FC236}">
                      <a16:creationId xmlns:a16="http://schemas.microsoft.com/office/drawing/2014/main" id="{B814C0CF-01B2-A098-ED22-825B3BA8330F}"/>
                    </a:ext>
                  </a:extLst>
                </p:cNvPr>
                <p:cNvPicPr>
                  <a:picLocks/>
                </p:cNvPicPr>
                <p:nvPr/>
              </p:nvPicPr>
              <p:blipFill rotWithShape="1">
                <a:blip r:embed="rId3">
                  <a:duotone>
                    <a:schemeClr val="accent1">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6558010" y="1335670"/>
                  <a:ext cx="1627438" cy="1627438"/>
                </a:xfrm>
                <a:prstGeom prst="rect">
                  <a:avLst/>
                </a:prstGeom>
              </p:spPr>
            </p:pic>
            <p:sp>
              <p:nvSpPr>
                <p:cNvPr id="26" name="Sub Menu Label 1">
                  <a:extLst>
                    <a:ext uri="{FF2B5EF4-FFF2-40B4-BE49-F238E27FC236}">
                      <a16:creationId xmlns:a16="http://schemas.microsoft.com/office/drawing/2014/main" id="{B9140352-4865-8C83-A324-50B4E8B8B279}"/>
                    </a:ext>
                  </a:extLst>
                </p:cNvPr>
                <p:cNvSpPr/>
                <p:nvPr/>
              </p:nvSpPr>
              <p:spPr>
                <a:xfrm>
                  <a:off x="6877235" y="1654509"/>
                  <a:ext cx="969667" cy="969667"/>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000" b="1" dirty="0"/>
                    <a:t>Applicant Self Service</a:t>
                  </a:r>
                </a:p>
              </p:txBody>
            </p:sp>
          </p:grpSp>
          <p:grpSp>
            <p:nvGrpSpPr>
              <p:cNvPr id="16" name="Group 15">
                <a:extLst>
                  <a:ext uri="{FF2B5EF4-FFF2-40B4-BE49-F238E27FC236}">
                    <a16:creationId xmlns:a16="http://schemas.microsoft.com/office/drawing/2014/main" id="{F3368132-D1BB-787D-D43B-CAF3C44BFB35}"/>
                  </a:ext>
                </a:extLst>
              </p:cNvPr>
              <p:cNvGrpSpPr/>
              <p:nvPr/>
            </p:nvGrpSpPr>
            <p:grpSpPr>
              <a:xfrm>
                <a:off x="7323965" y="2436563"/>
                <a:ext cx="1627438" cy="1627438"/>
                <a:chOff x="7323965" y="2436563"/>
                <a:chExt cx="1627438" cy="1627438"/>
              </a:xfrm>
            </p:grpSpPr>
            <p:pic>
              <p:nvPicPr>
                <p:cNvPr id="30" name="Sub Menu Cog 2" descr="Icon&#10;&#10;Description automatically generated">
                  <a:hlinkClick r:id="rId8" action="ppaction://hlinksldjump"/>
                  <a:extLst>
                    <a:ext uri="{FF2B5EF4-FFF2-40B4-BE49-F238E27FC236}">
                      <a16:creationId xmlns:a16="http://schemas.microsoft.com/office/drawing/2014/main" id="{70657FC4-FBE6-9DB6-A81D-1B7F6A2ECA20}"/>
                    </a:ext>
                  </a:extLst>
                </p:cNvPr>
                <p:cNvPicPr>
                  <a:picLocks/>
                </p:cNvPicPr>
                <p:nvPr/>
              </p:nvPicPr>
              <p:blipFill rotWithShape="1">
                <a:blip r:embed="rId3">
                  <a:duotone>
                    <a:schemeClr val="accent1">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7323965" y="2436563"/>
                  <a:ext cx="1627438" cy="1627438"/>
                </a:xfrm>
                <a:prstGeom prst="rect">
                  <a:avLst/>
                </a:prstGeom>
              </p:spPr>
            </p:pic>
            <p:sp>
              <p:nvSpPr>
                <p:cNvPr id="28" name="Sub Menu Label 2">
                  <a:extLst>
                    <a:ext uri="{FF2B5EF4-FFF2-40B4-BE49-F238E27FC236}">
                      <a16:creationId xmlns:a16="http://schemas.microsoft.com/office/drawing/2014/main" id="{86EF8E6B-7725-2F0D-64CD-AC7EA2992947}"/>
                    </a:ext>
                  </a:extLst>
                </p:cNvPr>
                <p:cNvSpPr/>
                <p:nvPr/>
              </p:nvSpPr>
              <p:spPr>
                <a:xfrm>
                  <a:off x="7643189" y="2755403"/>
                  <a:ext cx="969667" cy="969667"/>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000" b="1" dirty="0"/>
                    <a:t>Employee Self Service</a:t>
                  </a:r>
                </a:p>
              </p:txBody>
            </p:sp>
          </p:grpSp>
          <p:grpSp>
            <p:nvGrpSpPr>
              <p:cNvPr id="4" name="Group 3">
                <a:extLst>
                  <a:ext uri="{FF2B5EF4-FFF2-40B4-BE49-F238E27FC236}">
                    <a16:creationId xmlns:a16="http://schemas.microsoft.com/office/drawing/2014/main" id="{D8F8AC9C-2FD9-CB82-B767-6CFED0637E07}"/>
                  </a:ext>
                </a:extLst>
              </p:cNvPr>
              <p:cNvGrpSpPr/>
              <p:nvPr/>
            </p:nvGrpSpPr>
            <p:grpSpPr>
              <a:xfrm>
                <a:off x="6323351" y="3721930"/>
                <a:ext cx="1627438" cy="1627438"/>
                <a:chOff x="6573518" y="3535654"/>
                <a:chExt cx="1627438" cy="1627438"/>
              </a:xfrm>
            </p:grpSpPr>
            <p:pic>
              <p:nvPicPr>
                <p:cNvPr id="34" name="Sub Menu Cog 3" descr="Icon&#10;&#10;Description automatically generated">
                  <a:hlinkClick r:id="rId9" action="ppaction://hlinksldjump"/>
                  <a:extLst>
                    <a:ext uri="{FF2B5EF4-FFF2-40B4-BE49-F238E27FC236}">
                      <a16:creationId xmlns:a16="http://schemas.microsoft.com/office/drawing/2014/main" id="{73A2C870-CA13-CD62-3B08-63CC01F566C4}"/>
                    </a:ext>
                  </a:extLst>
                </p:cNvPr>
                <p:cNvPicPr>
                  <a:picLocks/>
                </p:cNvPicPr>
                <p:nvPr/>
              </p:nvPicPr>
              <p:blipFill rotWithShape="1">
                <a:blip r:embed="rId3">
                  <a:duotone>
                    <a:schemeClr val="accent1">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6573518" y="3535654"/>
                  <a:ext cx="1627438" cy="1627438"/>
                </a:xfrm>
                <a:prstGeom prst="rect">
                  <a:avLst/>
                </a:prstGeom>
              </p:spPr>
            </p:pic>
            <p:sp>
              <p:nvSpPr>
                <p:cNvPr id="31" name="Sub Menu Label 3">
                  <a:extLst>
                    <a:ext uri="{FF2B5EF4-FFF2-40B4-BE49-F238E27FC236}">
                      <a16:creationId xmlns:a16="http://schemas.microsoft.com/office/drawing/2014/main" id="{97A8EB4D-7001-65FF-6811-C9D5800C9D5B}"/>
                    </a:ext>
                  </a:extLst>
                </p:cNvPr>
                <p:cNvSpPr/>
                <p:nvPr/>
              </p:nvSpPr>
              <p:spPr>
                <a:xfrm>
                  <a:off x="6892743" y="3854493"/>
                  <a:ext cx="969667" cy="969667"/>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000" b="1" dirty="0"/>
                    <a:t>Manager/ Supervisor Self Service</a:t>
                  </a:r>
                </a:p>
              </p:txBody>
            </p:sp>
          </p:grpSp>
        </p:grpSp>
      </p:grpSp>
      <p:sp>
        <p:nvSpPr>
          <p:cNvPr id="33" name="TextBox 32">
            <a:extLst>
              <a:ext uri="{FF2B5EF4-FFF2-40B4-BE49-F238E27FC236}">
                <a16:creationId xmlns:a16="http://schemas.microsoft.com/office/drawing/2014/main" id="{EFB356D6-3AA5-7649-0A97-F1C6CCC37FCA}"/>
              </a:ext>
            </a:extLst>
          </p:cNvPr>
          <p:cNvSpPr txBox="1"/>
          <p:nvPr/>
        </p:nvSpPr>
        <p:spPr>
          <a:xfrm>
            <a:off x="3852926" y="683952"/>
            <a:ext cx="5633974" cy="1600438"/>
          </a:xfrm>
          <a:prstGeom prst="rect">
            <a:avLst/>
          </a:prstGeom>
          <a:noFill/>
        </p:spPr>
        <p:txBody>
          <a:bodyPr wrap="square">
            <a:spAutoFit/>
          </a:bodyPr>
          <a:lstStyle/>
          <a:p>
            <a:r>
              <a:rPr lang="en-GB" sz="1400" i="0" dirty="0">
                <a:solidFill>
                  <a:srgbClr val="000000"/>
                </a:solidFill>
                <a:effectLst/>
                <a:latin typeface="Istok Web"/>
              </a:rPr>
              <a:t>ESR Self Service is designed to enable workforce data transactions to be entered once, at the point of source</a:t>
            </a:r>
            <a:r>
              <a:rPr lang="en-GB" sz="1400" b="0" i="0" dirty="0">
                <a:solidFill>
                  <a:srgbClr val="000000"/>
                </a:solidFill>
                <a:effectLst/>
                <a:latin typeface="Istok Web"/>
              </a:rPr>
              <a:t>. The transactions are undertaken by the most appropriate person</a:t>
            </a:r>
            <a:r>
              <a:rPr lang="en-GB" sz="1400" dirty="0">
                <a:solidFill>
                  <a:srgbClr val="000000"/>
                </a:solidFill>
                <a:latin typeface="Istok Web"/>
              </a:rPr>
              <a:t>; manager, supervisor or employee, </a:t>
            </a:r>
            <a:r>
              <a:rPr lang="en-GB" sz="1400" b="0" i="0" dirty="0">
                <a:solidFill>
                  <a:srgbClr val="000000"/>
                </a:solidFill>
                <a:effectLst/>
                <a:latin typeface="Istok Web"/>
              </a:rPr>
              <a:t>and by </a:t>
            </a:r>
            <a:r>
              <a:rPr lang="en-GB" sz="1400" dirty="0">
                <a:solidFill>
                  <a:srgbClr val="000000"/>
                </a:solidFill>
                <a:latin typeface="Istok Web"/>
              </a:rPr>
              <a:t>doing </a:t>
            </a:r>
            <a:r>
              <a:rPr lang="en-GB" sz="1400" b="0" i="0" dirty="0">
                <a:solidFill>
                  <a:srgbClr val="000000"/>
                </a:solidFill>
                <a:effectLst/>
                <a:latin typeface="Istok Web"/>
              </a:rPr>
              <a:t>so, this is evidenced to improve the quality of </a:t>
            </a:r>
            <a:r>
              <a:rPr lang="en-GB" sz="1400" dirty="0">
                <a:solidFill>
                  <a:srgbClr val="000000"/>
                </a:solidFill>
                <a:latin typeface="Istok Web"/>
              </a:rPr>
              <a:t>workforce data and </a:t>
            </a:r>
            <a:r>
              <a:rPr lang="en-GB" sz="1400" b="0" i="0" dirty="0">
                <a:solidFill>
                  <a:srgbClr val="000000"/>
                </a:solidFill>
                <a:effectLst/>
                <a:latin typeface="Istok Web"/>
              </a:rPr>
              <a:t>reduce the reliance on paper or e-forms to be used for workforce data changes.</a:t>
            </a:r>
          </a:p>
          <a:p>
            <a:endParaRPr lang="en-GB" sz="1400" dirty="0">
              <a:solidFill>
                <a:srgbClr val="000000"/>
              </a:solidFill>
              <a:latin typeface="Istok Web"/>
            </a:endParaRPr>
          </a:p>
        </p:txBody>
      </p:sp>
      <p:sp>
        <p:nvSpPr>
          <p:cNvPr id="22" name="Heading">
            <a:extLst>
              <a:ext uri="{FF2B5EF4-FFF2-40B4-BE49-F238E27FC236}">
                <a16:creationId xmlns:a16="http://schemas.microsoft.com/office/drawing/2014/main" id="{AC167B59-7D54-26BB-96EE-F5528A1147B7}"/>
              </a:ext>
            </a:extLst>
          </p:cNvPr>
          <p:cNvSpPr txBox="1"/>
          <p:nvPr/>
        </p:nvSpPr>
        <p:spPr>
          <a:xfrm>
            <a:off x="3844012" y="150506"/>
            <a:ext cx="3926822" cy="667555"/>
          </a:xfrm>
          <a:prstGeom prst="rect">
            <a:avLst/>
          </a:prstGeom>
          <a:noFill/>
        </p:spPr>
        <p:txBody>
          <a:bodyPr wrap="square" rtlCol="0">
            <a:spAutoFit/>
          </a:bodyPr>
          <a:lstStyle/>
          <a:p>
            <a:r>
              <a:rPr lang="en-GB" sz="2275" b="1" dirty="0">
                <a:solidFill>
                  <a:schemeClr val="accent1">
                    <a:lumMod val="75000"/>
                  </a:schemeClr>
                </a:solidFill>
              </a:rPr>
              <a:t>Self Service</a:t>
            </a:r>
            <a:endParaRPr lang="en-US" sz="2275" dirty="0">
              <a:solidFill>
                <a:schemeClr val="accent1">
                  <a:lumMod val="75000"/>
                </a:schemeClr>
              </a:solidFill>
            </a:endParaRPr>
          </a:p>
          <a:p>
            <a:endParaRPr lang="en-GB" sz="1463" dirty="0"/>
          </a:p>
        </p:txBody>
      </p:sp>
      <p:sp>
        <p:nvSpPr>
          <p:cNvPr id="39" name="TextBox 38">
            <a:extLst>
              <a:ext uri="{FF2B5EF4-FFF2-40B4-BE49-F238E27FC236}">
                <a16:creationId xmlns:a16="http://schemas.microsoft.com/office/drawing/2014/main" id="{2E636655-69CA-FFEF-4F3A-F2ADB9F3B744}"/>
              </a:ext>
            </a:extLst>
          </p:cNvPr>
          <p:cNvSpPr txBox="1"/>
          <p:nvPr/>
        </p:nvSpPr>
        <p:spPr>
          <a:xfrm>
            <a:off x="3884257" y="2235545"/>
            <a:ext cx="5666014" cy="738664"/>
          </a:xfrm>
          <a:prstGeom prst="rect">
            <a:avLst/>
          </a:prstGeom>
          <a:noFill/>
        </p:spPr>
        <p:txBody>
          <a:bodyPr wrap="square">
            <a:spAutoFit/>
          </a:bodyPr>
          <a:lstStyle/>
          <a:p>
            <a:r>
              <a:rPr lang="en-GB" sz="1400" dirty="0">
                <a:solidFill>
                  <a:srgbClr val="000000"/>
                </a:solidFill>
                <a:latin typeface="Istok Web"/>
              </a:rPr>
              <a:t>Using ESR Employee Self Service enables employees to actively manage their personal data in real-time and view data such as payslips, Total Reward Statements, learning data, compliance etc. </a:t>
            </a:r>
          </a:p>
        </p:txBody>
      </p:sp>
      <p:sp>
        <p:nvSpPr>
          <p:cNvPr id="41" name="TextBox 40">
            <a:extLst>
              <a:ext uri="{FF2B5EF4-FFF2-40B4-BE49-F238E27FC236}">
                <a16:creationId xmlns:a16="http://schemas.microsoft.com/office/drawing/2014/main" id="{20296458-80D5-C3FC-A481-9DC60696AE6D}"/>
              </a:ext>
            </a:extLst>
          </p:cNvPr>
          <p:cNvSpPr txBox="1"/>
          <p:nvPr/>
        </p:nvSpPr>
        <p:spPr>
          <a:xfrm>
            <a:off x="3889277" y="3116332"/>
            <a:ext cx="5642888" cy="1600438"/>
          </a:xfrm>
          <a:prstGeom prst="rect">
            <a:avLst/>
          </a:prstGeom>
          <a:noFill/>
        </p:spPr>
        <p:txBody>
          <a:bodyPr wrap="square">
            <a:spAutoFit/>
          </a:bodyPr>
          <a:lstStyle/>
          <a:p>
            <a:r>
              <a:rPr lang="en-GB" sz="1400" dirty="0">
                <a:solidFill>
                  <a:srgbClr val="000000"/>
                </a:solidFill>
                <a:latin typeface="Istok Web"/>
              </a:rPr>
              <a:t>It is recognised that full use of ESR Manager Self Service requires a level of process and cultural change to be implemented across an organisation. By using ESR Manager Self Service, managers are empowered to manage their teams and respective workforce data, such as learning and development, compliance monitoring/management, talent management, absence control along with managing starters and leavers.  </a:t>
            </a:r>
          </a:p>
          <a:p>
            <a:endParaRPr lang="en-GB" sz="1400" dirty="0">
              <a:solidFill>
                <a:srgbClr val="000000"/>
              </a:solidFill>
              <a:latin typeface="Istok Web"/>
            </a:endParaRPr>
          </a:p>
        </p:txBody>
      </p:sp>
      <p:sp>
        <p:nvSpPr>
          <p:cNvPr id="43" name="TextBox 42">
            <a:extLst>
              <a:ext uri="{FF2B5EF4-FFF2-40B4-BE49-F238E27FC236}">
                <a16:creationId xmlns:a16="http://schemas.microsoft.com/office/drawing/2014/main" id="{AAD33B6E-F021-DC35-7F5E-5A236C6BE4D7}"/>
              </a:ext>
            </a:extLst>
          </p:cNvPr>
          <p:cNvSpPr txBox="1"/>
          <p:nvPr/>
        </p:nvSpPr>
        <p:spPr>
          <a:xfrm>
            <a:off x="3889277" y="4594963"/>
            <a:ext cx="5642888" cy="1384995"/>
          </a:xfrm>
          <a:prstGeom prst="rect">
            <a:avLst/>
          </a:prstGeom>
          <a:noFill/>
        </p:spPr>
        <p:txBody>
          <a:bodyPr wrap="square">
            <a:spAutoFit/>
          </a:bodyPr>
          <a:lstStyle/>
          <a:p>
            <a:r>
              <a:rPr lang="en-GB" sz="1400" dirty="0">
                <a:solidFill>
                  <a:srgbClr val="000000"/>
                </a:solidFill>
                <a:latin typeface="Istok Web"/>
              </a:rPr>
              <a:t>The ESR Applicant Dashboard speeds up the on boarding process from the very beginning of an employees journey with an organisation. The system creates an ESR user account automatically at ‘Offer Accepted’ stage in the recruitment process, giving applicants early access to eLearning, allowing the confirmation of their personal data and bank account details and to monitor the progress of their application.</a:t>
            </a:r>
          </a:p>
        </p:txBody>
      </p:sp>
      <p:pic>
        <p:nvPicPr>
          <p:cNvPr id="21" name="Picture 20" descr="A picture containing table&#10;&#10;Description automatically generated">
            <a:extLst>
              <a:ext uri="{FF2B5EF4-FFF2-40B4-BE49-F238E27FC236}">
                <a16:creationId xmlns:a16="http://schemas.microsoft.com/office/drawing/2014/main" id="{FF2588B3-462D-1DEB-B9F2-F44116A2AF0A}"/>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18734" t="92982"/>
          <a:stretch/>
        </p:blipFill>
        <p:spPr>
          <a:xfrm>
            <a:off x="0" y="6376726"/>
            <a:ext cx="9906000" cy="481273"/>
          </a:xfrm>
          <a:prstGeom prst="rect">
            <a:avLst/>
          </a:prstGeom>
        </p:spPr>
      </p:pic>
    </p:spTree>
    <p:extLst>
      <p:ext uri="{BB962C8B-B14F-4D97-AF65-F5344CB8AC3E}">
        <p14:creationId xmlns:p14="http://schemas.microsoft.com/office/powerpoint/2010/main" val="2017713146"/>
      </p:ext>
    </p:extLst>
  </p:cSld>
  <p:clrMapOvr>
    <a:masterClrMapping/>
  </p:clrMapOvr>
  <mc:AlternateContent xmlns:mc="http://schemas.openxmlformats.org/markup-compatibility/2006" xmlns:p14="http://schemas.microsoft.com/office/powerpoint/2010/main">
    <mc:Choice Requires="p14">
      <p:transition spd="med" p14:dur="700" advClick="0" advTm="35000">
        <p:fade/>
      </p:transition>
    </mc:Choice>
    <mc:Fallback xmlns="">
      <p:transition spd="med" advClick="0"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5000" fill="hold"/>
                                        <p:tgtEl>
                                          <p:spTgt spid="9"/>
                                        </p:tgtEl>
                                        <p:attrNameLst>
                                          <p:attrName>r</p:attrName>
                                        </p:attrNameLst>
                                      </p:cBhvr>
                                    </p:animRot>
                                  </p:childTnLst>
                                </p:cTn>
                              </p:par>
                              <p:par>
                                <p:cTn id="7" presetID="8" presetClass="emph" presetSubtype="0" repeatCount="indefinite" fill="hold" nodeType="withEffect">
                                  <p:stCondLst>
                                    <p:cond delay="0"/>
                                  </p:stCondLst>
                                  <p:childTnLst>
                                    <p:animRot by="21600000">
                                      <p:cBhvr>
                                        <p:cTn id="8" dur="5000" fill="hold"/>
                                        <p:tgtEl>
                                          <p:spTgt spid="13"/>
                                        </p:tgtEl>
                                        <p:attrNameLst>
                                          <p:attrName>r</p:attrName>
                                        </p:attrNameLst>
                                      </p:cBhvr>
                                    </p:animRot>
                                  </p:childTnLst>
                                </p:cTn>
                              </p:par>
                              <p:par>
                                <p:cTn id="9" presetID="8" presetClass="emph" presetSubtype="0" repeatCount="indefinite" fill="hold" nodeType="withEffect">
                                  <p:stCondLst>
                                    <p:cond delay="0"/>
                                  </p:stCondLst>
                                  <p:childTnLst>
                                    <p:animRot by="21600000">
                                      <p:cBhvr>
                                        <p:cTn id="10" dur="5000" fill="hold"/>
                                        <p:tgtEl>
                                          <p:spTgt spid="19"/>
                                        </p:tgtEl>
                                        <p:attrNameLst>
                                          <p:attrName>r</p:attrName>
                                        </p:attrNameLst>
                                      </p:cBhvr>
                                    </p:animRot>
                                  </p:childTnLst>
                                </p:cTn>
                              </p:par>
                              <p:par>
                                <p:cTn id="11" presetID="8" presetClass="emph" presetSubtype="0" repeatCount="indefinite" fill="hold" nodeType="withEffect">
                                  <p:stCondLst>
                                    <p:cond delay="0"/>
                                  </p:stCondLst>
                                  <p:childTnLst>
                                    <p:animRot by="21600000">
                                      <p:cBhvr>
                                        <p:cTn id="12" dur="5000" fill="hold"/>
                                        <p:tgtEl>
                                          <p:spTgt spid="7"/>
                                        </p:tgtEl>
                                        <p:attrNameLst>
                                          <p:attrName>r</p:attrName>
                                        </p:attrNameLst>
                                      </p:cBhvr>
                                    </p:animRot>
                                  </p:childTnLst>
                                </p:cTn>
                              </p:par>
                              <p:par>
                                <p:cTn id="13" presetID="8" presetClass="emph" presetSubtype="0" repeatCount="indefinite" fill="hold" nodeType="withEffect">
                                  <p:stCondLst>
                                    <p:cond delay="0"/>
                                  </p:stCondLst>
                                  <p:childTnLst>
                                    <p:animRot by="21600000">
                                      <p:cBhvr>
                                        <p:cTn id="14" dur="5000" fill="hold"/>
                                        <p:tgtEl>
                                          <p:spTgt spid="11"/>
                                        </p:tgtEl>
                                        <p:attrNameLst>
                                          <p:attrName>r</p:attrName>
                                        </p:attrNameLst>
                                      </p:cBhvr>
                                    </p:animRot>
                                  </p:childTnLst>
                                </p:cTn>
                              </p:par>
                              <p:par>
                                <p:cTn id="15" presetID="8" presetClass="emph" presetSubtype="0" repeatCount="indefinite" fill="hold" nodeType="withEffect">
                                  <p:stCondLst>
                                    <p:cond delay="0"/>
                                  </p:stCondLst>
                                  <p:childTnLst>
                                    <p:animRot by="21600000">
                                      <p:cBhvr>
                                        <p:cTn id="16" dur="5000" fill="hold"/>
                                        <p:tgtEl>
                                          <p:spTgt spid="17"/>
                                        </p:tgtEl>
                                        <p:attrNameLst>
                                          <p:attrName>r</p:attrName>
                                        </p:attrNameLst>
                                      </p:cBhvr>
                                    </p:animRot>
                                  </p:childTnLst>
                                </p:cTn>
                              </p:par>
                              <p:par>
                                <p:cTn id="17" presetID="8" presetClass="emph" presetSubtype="0" repeatCount="indefinite" fill="hold" nodeType="withEffect">
                                  <p:stCondLst>
                                    <p:cond delay="0"/>
                                  </p:stCondLst>
                                  <p:childTnLst>
                                    <p:animRot by="21600000">
                                      <p:cBhvr>
                                        <p:cTn id="18" dur="5000" fill="hold"/>
                                        <p:tgtEl>
                                          <p:spTgt spid="15"/>
                                        </p:tgtEl>
                                        <p:attrNameLst>
                                          <p:attrName>r</p:attrName>
                                        </p:attrNameLst>
                                      </p:cBhvr>
                                    </p:animRot>
                                  </p:childTnLst>
                                </p:cTn>
                              </p:par>
                              <p:par>
                                <p:cTn id="19" presetID="10" presetClass="entr" presetSubtype="0" fill="hold" nodeType="withEffect">
                                  <p:stCondLst>
                                    <p:cond delay="2000"/>
                                  </p:stCondLst>
                                  <p:childTnLst>
                                    <p:set>
                                      <p:cBhvr>
                                        <p:cTn id="20" dur="1" fill="hold">
                                          <p:stCondLst>
                                            <p:cond delay="0"/>
                                          </p:stCondLst>
                                        </p:cTn>
                                        <p:tgtEl>
                                          <p:spTgt spid="25"/>
                                        </p:tgtEl>
                                        <p:attrNameLst>
                                          <p:attrName>style.visibility</p:attrName>
                                        </p:attrNameLst>
                                      </p:cBhvr>
                                      <p:to>
                                        <p:strVal val="visible"/>
                                      </p:to>
                                    </p:set>
                                    <p:animEffect transition="in" filter="fade">
                                      <p:cBhvr>
                                        <p:cTn id="21" dur="3000"/>
                                        <p:tgtEl>
                                          <p:spTgt spid="25"/>
                                        </p:tgtEl>
                                      </p:cBhvr>
                                    </p:animEffect>
                                  </p:childTnLst>
                                </p:cTn>
                              </p:par>
                              <p:par>
                                <p:cTn id="22" presetID="22" presetClass="entr" presetSubtype="8" fill="hold" grpId="0" nodeType="withEffect">
                                  <p:stCondLst>
                                    <p:cond delay="4000"/>
                                  </p:stCondLst>
                                  <p:childTnLst>
                                    <p:set>
                                      <p:cBhvr>
                                        <p:cTn id="23" dur="1" fill="hold">
                                          <p:stCondLst>
                                            <p:cond delay="0"/>
                                          </p:stCondLst>
                                        </p:cTn>
                                        <p:tgtEl>
                                          <p:spTgt spid="33"/>
                                        </p:tgtEl>
                                        <p:attrNameLst>
                                          <p:attrName>style.visibility</p:attrName>
                                        </p:attrNameLst>
                                      </p:cBhvr>
                                      <p:to>
                                        <p:strVal val="visible"/>
                                      </p:to>
                                    </p:set>
                                    <p:animEffect transition="in" filter="wipe(left)">
                                      <p:cBhvr>
                                        <p:cTn id="24" dur="3000"/>
                                        <p:tgtEl>
                                          <p:spTgt spid="33"/>
                                        </p:tgtEl>
                                      </p:cBhvr>
                                    </p:animEffect>
                                  </p:childTnLst>
                                </p:cTn>
                              </p:par>
                              <p:par>
                                <p:cTn id="25" presetID="22" presetClass="entr" presetSubtype="8" fill="hold" grpId="0" nodeType="withEffect">
                                  <p:stCondLst>
                                    <p:cond delay="9800"/>
                                  </p:stCondLst>
                                  <p:childTnLst>
                                    <p:set>
                                      <p:cBhvr>
                                        <p:cTn id="26" dur="1" fill="hold">
                                          <p:stCondLst>
                                            <p:cond delay="0"/>
                                          </p:stCondLst>
                                        </p:cTn>
                                        <p:tgtEl>
                                          <p:spTgt spid="39"/>
                                        </p:tgtEl>
                                        <p:attrNameLst>
                                          <p:attrName>style.visibility</p:attrName>
                                        </p:attrNameLst>
                                      </p:cBhvr>
                                      <p:to>
                                        <p:strVal val="visible"/>
                                      </p:to>
                                    </p:set>
                                    <p:animEffect transition="in" filter="wipe(left)">
                                      <p:cBhvr>
                                        <p:cTn id="27" dur="3000"/>
                                        <p:tgtEl>
                                          <p:spTgt spid="39"/>
                                        </p:tgtEl>
                                      </p:cBhvr>
                                    </p:animEffect>
                                  </p:childTnLst>
                                </p:cTn>
                              </p:par>
                              <p:par>
                                <p:cTn id="28" presetID="22" presetClass="entr" presetSubtype="8" fill="hold" grpId="0" nodeType="withEffect">
                                  <p:stCondLst>
                                    <p:cond delay="14100"/>
                                  </p:stCondLst>
                                  <p:childTnLst>
                                    <p:set>
                                      <p:cBhvr>
                                        <p:cTn id="29" dur="1" fill="hold">
                                          <p:stCondLst>
                                            <p:cond delay="0"/>
                                          </p:stCondLst>
                                        </p:cTn>
                                        <p:tgtEl>
                                          <p:spTgt spid="41"/>
                                        </p:tgtEl>
                                        <p:attrNameLst>
                                          <p:attrName>style.visibility</p:attrName>
                                        </p:attrNameLst>
                                      </p:cBhvr>
                                      <p:to>
                                        <p:strVal val="visible"/>
                                      </p:to>
                                    </p:set>
                                    <p:animEffect transition="in" filter="wipe(left)">
                                      <p:cBhvr>
                                        <p:cTn id="30" dur="3000"/>
                                        <p:tgtEl>
                                          <p:spTgt spid="41"/>
                                        </p:tgtEl>
                                      </p:cBhvr>
                                    </p:animEffect>
                                  </p:childTnLst>
                                </p:cTn>
                              </p:par>
                              <p:par>
                                <p:cTn id="31" presetID="22" presetClass="entr" presetSubtype="8" fill="hold" grpId="0" nodeType="withEffect">
                                  <p:stCondLst>
                                    <p:cond delay="20000"/>
                                  </p:stCondLst>
                                  <p:childTnLst>
                                    <p:set>
                                      <p:cBhvr>
                                        <p:cTn id="32" dur="1" fill="hold">
                                          <p:stCondLst>
                                            <p:cond delay="0"/>
                                          </p:stCondLst>
                                        </p:cTn>
                                        <p:tgtEl>
                                          <p:spTgt spid="43"/>
                                        </p:tgtEl>
                                        <p:attrNameLst>
                                          <p:attrName>style.visibility</p:attrName>
                                        </p:attrNameLst>
                                      </p:cBhvr>
                                      <p:to>
                                        <p:strVal val="visible"/>
                                      </p:to>
                                    </p:set>
                                    <p:animEffect transition="in" filter="wipe(left)">
                                      <p:cBhvr>
                                        <p:cTn id="33" dur="30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9" grpId="0"/>
      <p:bldP spid="41" grpId="0"/>
      <p:bldP spid="4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Sub Cog 6" descr="Icon&#10;&#10;Description automatically generated">
            <a:hlinkClick r:id="" action="ppaction://noaction"/>
            <a:extLst>
              <a:ext uri="{FF2B5EF4-FFF2-40B4-BE49-F238E27FC236}">
                <a16:creationId xmlns:a16="http://schemas.microsoft.com/office/drawing/2014/main" id="{F3D7CB27-6BED-480E-A62F-3754C1B179B4}"/>
              </a:ext>
            </a:extLst>
          </p:cNvPr>
          <p:cNvPicPr>
            <a:picLocks/>
          </p:cNvPicPr>
          <p:nvPr/>
        </p:nvPicPr>
        <p:blipFill rotWithShape="1">
          <a:blip r:embed="rId3">
            <a:duotone>
              <a:schemeClr val="accent6">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329331" y="2039909"/>
            <a:ext cx="1170000" cy="1170000"/>
          </a:xfrm>
          <a:prstGeom prst="rect">
            <a:avLst/>
          </a:prstGeom>
        </p:spPr>
      </p:pic>
      <p:pic>
        <p:nvPicPr>
          <p:cNvPr id="32" name="ESR Cog External" descr="Icon&#10;&#10;Description automatically generated">
            <a:extLst>
              <a:ext uri="{FF2B5EF4-FFF2-40B4-BE49-F238E27FC236}">
                <a16:creationId xmlns:a16="http://schemas.microsoft.com/office/drawing/2014/main" id="{F9FA7AD0-82C1-F1C2-A78C-962780EBA01C}"/>
              </a:ext>
            </a:extLst>
          </p:cNvPr>
          <p:cNvPicPr>
            <a:picLocks/>
          </p:cNvPicPr>
          <p:nvPr/>
        </p:nvPicPr>
        <p:blipFill rotWithShape="1">
          <a:blip r:embed="rId3">
            <a:alphaModFix amt="50000"/>
            <a:duotone>
              <a:schemeClr val="accent5">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1523330" y="-11600"/>
            <a:ext cx="7053970" cy="7053970"/>
          </a:xfrm>
          <a:prstGeom prst="rect">
            <a:avLst/>
          </a:prstGeom>
        </p:spPr>
      </p:pic>
      <p:pic>
        <p:nvPicPr>
          <p:cNvPr id="29" name="ESR Cog">
            <a:extLst>
              <a:ext uri="{FF2B5EF4-FFF2-40B4-BE49-F238E27FC236}">
                <a16:creationId xmlns:a16="http://schemas.microsoft.com/office/drawing/2014/main" id="{533BEB2D-5BC8-64D0-E66A-21624D6AECA8}"/>
              </a:ext>
            </a:extLst>
          </p:cNvPr>
          <p:cNvPicPr>
            <a:picLocks noChangeAspect="1"/>
          </p:cNvPicPr>
          <p:nvPr/>
        </p:nvPicPr>
        <p:blipFill rotWithShape="1">
          <a:blip r:embed="rId4"/>
          <a:srcRect l="2699" t="8215" r="2149"/>
          <a:stretch/>
        </p:blipFill>
        <p:spPr>
          <a:xfrm rot="5243493">
            <a:off x="-719583" y="884821"/>
            <a:ext cx="5417494" cy="5277601"/>
          </a:xfrm>
          <a:prstGeom prst="rect">
            <a:avLst/>
          </a:prstGeom>
        </p:spPr>
      </p:pic>
      <p:sp>
        <p:nvSpPr>
          <p:cNvPr id="12" name="Sub Label 1">
            <a:extLst>
              <a:ext uri="{FF2B5EF4-FFF2-40B4-BE49-F238E27FC236}">
                <a16:creationId xmlns:a16="http://schemas.microsoft.com/office/drawing/2014/main" id="{C32AD84B-783D-4F53-B6E7-E01DB6C17955}"/>
              </a:ext>
            </a:extLst>
          </p:cNvPr>
          <p:cNvSpPr/>
          <p:nvPr/>
        </p:nvSpPr>
        <p:spPr>
          <a:xfrm>
            <a:off x="2723335" y="2280467"/>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Hires</a:t>
            </a:r>
          </a:p>
        </p:txBody>
      </p:sp>
      <p:pic>
        <p:nvPicPr>
          <p:cNvPr id="13" name="Sub Cog 1" descr="Icon&#10;&#10;Description automatically generated">
            <a:hlinkClick r:id="rId5" action="ppaction://hlinksldjump"/>
            <a:extLst>
              <a:ext uri="{FF2B5EF4-FFF2-40B4-BE49-F238E27FC236}">
                <a16:creationId xmlns:a16="http://schemas.microsoft.com/office/drawing/2014/main" id="{B38E057A-6176-4463-96EE-D03044B6C7A1}"/>
              </a:ext>
            </a:extLst>
          </p:cNvPr>
          <p:cNvPicPr>
            <a:picLocks/>
          </p:cNvPicPr>
          <p:nvPr/>
        </p:nvPicPr>
        <p:blipFill rotWithShape="1">
          <a:blip r:embed="rId3">
            <a:duotone>
              <a:schemeClr val="accent4">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2489250" y="2039909"/>
            <a:ext cx="1170000" cy="1170000"/>
          </a:xfrm>
          <a:prstGeom prst="rect">
            <a:avLst/>
          </a:prstGeom>
        </p:spPr>
      </p:pic>
      <p:sp>
        <p:nvSpPr>
          <p:cNvPr id="20" name="Sub Label 2">
            <a:extLst>
              <a:ext uri="{FF2B5EF4-FFF2-40B4-BE49-F238E27FC236}">
                <a16:creationId xmlns:a16="http://schemas.microsoft.com/office/drawing/2014/main" id="{C336B053-C2BB-44EB-8211-C6ED9E85BB85}"/>
              </a:ext>
            </a:extLst>
          </p:cNvPr>
          <p:cNvSpPr/>
          <p:nvPr/>
        </p:nvSpPr>
        <p:spPr>
          <a:xfrm>
            <a:off x="2978336" y="3515385"/>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HR</a:t>
            </a:r>
          </a:p>
        </p:txBody>
      </p:sp>
      <p:pic>
        <p:nvPicPr>
          <p:cNvPr id="19" name="Sub Cog 2" descr="Icon&#10;&#10;Description automatically generated">
            <a:hlinkClick r:id="" action="ppaction://noaction"/>
            <a:extLst>
              <a:ext uri="{FF2B5EF4-FFF2-40B4-BE49-F238E27FC236}">
                <a16:creationId xmlns:a16="http://schemas.microsoft.com/office/drawing/2014/main" id="{976C1D2E-D3BC-44E6-A74D-1FD40C7A37AE}"/>
              </a:ext>
            </a:extLst>
          </p:cNvPr>
          <p:cNvPicPr>
            <a:picLocks/>
          </p:cNvPicPr>
          <p:nvPr/>
        </p:nvPicPr>
        <p:blipFill rotWithShape="1">
          <a:blip r:embed="rId3">
            <a:duotone>
              <a:schemeClr val="accent3">
                <a:shade val="45000"/>
                <a:satMod val="135000"/>
              </a:schemeClr>
              <a:prstClr val="white"/>
            </a:duotone>
            <a:extLst>
              <a:ext uri="{28A0092B-C50C-407E-A947-70E740481C1C}">
                <a14:useLocalDpi xmlns:a14="http://schemas.microsoft.com/office/drawing/2010/main" val="0"/>
              </a:ext>
            </a:extLst>
          </a:blip>
          <a:srcRect l="5609" t="3920" r="4215" b="3702"/>
          <a:stretch/>
        </p:blipFill>
        <p:spPr>
          <a:xfrm rot="15180000">
            <a:off x="2744250" y="3282064"/>
            <a:ext cx="1170000" cy="1170000"/>
          </a:xfrm>
          <a:prstGeom prst="rect">
            <a:avLst/>
          </a:prstGeom>
        </p:spPr>
      </p:pic>
      <p:sp>
        <p:nvSpPr>
          <p:cNvPr id="6" name="Sub Label 3">
            <a:extLst>
              <a:ext uri="{FF2B5EF4-FFF2-40B4-BE49-F238E27FC236}">
                <a16:creationId xmlns:a16="http://schemas.microsoft.com/office/drawing/2014/main" id="{5BAC1EFA-630E-4F1A-8484-4F5C1B3DA9B6}"/>
              </a:ext>
            </a:extLst>
          </p:cNvPr>
          <p:cNvSpPr/>
          <p:nvPr/>
        </p:nvSpPr>
        <p:spPr>
          <a:xfrm>
            <a:off x="2240776" y="4445536"/>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Payroll &amp; Finance</a:t>
            </a:r>
          </a:p>
        </p:txBody>
      </p:sp>
      <p:pic>
        <p:nvPicPr>
          <p:cNvPr id="7" name="Sub Cog 3" descr="Icon&#10;&#10;Description automatically generated">
            <a:hlinkClick r:id="" action="ppaction://noaction"/>
            <a:extLst>
              <a:ext uri="{FF2B5EF4-FFF2-40B4-BE49-F238E27FC236}">
                <a16:creationId xmlns:a16="http://schemas.microsoft.com/office/drawing/2014/main" id="{CAE64EE4-4B3A-448B-9B1E-0A57FD155F7F}"/>
              </a:ext>
            </a:extLst>
          </p:cNvPr>
          <p:cNvPicPr>
            <a:picLocks/>
          </p:cNvPicPr>
          <p:nvPr/>
        </p:nvPicPr>
        <p:blipFill rotWithShape="1">
          <a:blip r:embed="rId3">
            <a:duotone>
              <a:schemeClr val="accent2">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2006690" y="4204166"/>
            <a:ext cx="1170000" cy="1170000"/>
          </a:xfrm>
          <a:prstGeom prst="rect">
            <a:avLst/>
          </a:prstGeom>
        </p:spPr>
      </p:pic>
      <p:sp>
        <p:nvSpPr>
          <p:cNvPr id="14" name="Sub Label 5">
            <a:extLst>
              <a:ext uri="{FF2B5EF4-FFF2-40B4-BE49-F238E27FC236}">
                <a16:creationId xmlns:a16="http://schemas.microsoft.com/office/drawing/2014/main" id="{8905DC55-0665-4AC6-B718-F87511084356}"/>
              </a:ext>
            </a:extLst>
          </p:cNvPr>
          <p:cNvSpPr/>
          <p:nvPr/>
        </p:nvSpPr>
        <p:spPr>
          <a:xfrm>
            <a:off x="293958" y="3515385"/>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Reporting</a:t>
            </a:r>
          </a:p>
        </p:txBody>
      </p:sp>
      <p:pic>
        <p:nvPicPr>
          <p:cNvPr id="15" name="Sub Cog 5" descr="Icon&#10;&#10;Description automatically generated">
            <a:hlinkClick r:id="" action="ppaction://noaction"/>
            <a:extLst>
              <a:ext uri="{FF2B5EF4-FFF2-40B4-BE49-F238E27FC236}">
                <a16:creationId xmlns:a16="http://schemas.microsoft.com/office/drawing/2014/main" id="{5A7B4AA3-2F99-4367-9F21-73840194E657}"/>
              </a:ext>
            </a:extLst>
          </p:cNvPr>
          <p:cNvPicPr>
            <a:picLocks/>
          </p:cNvPicPr>
          <p:nvPr/>
        </p:nvPicPr>
        <p:blipFill rotWithShape="1">
          <a:blip r:embed="rId3">
            <a:duotone>
              <a:prstClr val="black"/>
              <a:schemeClr val="accent1">
                <a:tint val="45000"/>
                <a:satMod val="400000"/>
              </a:schemeClr>
            </a:duotone>
            <a:extLst>
              <a:ext uri="{28A0092B-C50C-407E-A947-70E740481C1C}">
                <a14:useLocalDpi xmlns:a14="http://schemas.microsoft.com/office/drawing/2010/main" val="0"/>
              </a:ext>
            </a:extLst>
          </a:blip>
          <a:srcRect l="5609" t="3920" r="4215" b="3702"/>
          <a:stretch/>
        </p:blipFill>
        <p:spPr>
          <a:xfrm rot="16440000">
            <a:off x="59872" y="3274015"/>
            <a:ext cx="1170000" cy="1170000"/>
          </a:xfrm>
          <a:prstGeom prst="rect">
            <a:avLst/>
          </a:prstGeom>
        </p:spPr>
      </p:pic>
      <p:sp>
        <p:nvSpPr>
          <p:cNvPr id="18" name="Sub Label 6">
            <a:extLst>
              <a:ext uri="{FF2B5EF4-FFF2-40B4-BE49-F238E27FC236}">
                <a16:creationId xmlns:a16="http://schemas.microsoft.com/office/drawing/2014/main" id="{2E601B54-8727-4051-BCF7-A2BA4EFEE579}"/>
              </a:ext>
            </a:extLst>
          </p:cNvPr>
          <p:cNvSpPr/>
          <p:nvPr/>
        </p:nvSpPr>
        <p:spPr>
          <a:xfrm>
            <a:off x="570359" y="2280467"/>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Interoperability</a:t>
            </a:r>
          </a:p>
          <a:p>
            <a:pPr algn="ctr"/>
            <a:endParaRPr lang="en-GB" sz="691" dirty="0"/>
          </a:p>
        </p:txBody>
      </p:sp>
      <p:sp>
        <p:nvSpPr>
          <p:cNvPr id="8" name="Sub Label 7">
            <a:extLst>
              <a:ext uri="{FF2B5EF4-FFF2-40B4-BE49-F238E27FC236}">
                <a16:creationId xmlns:a16="http://schemas.microsoft.com/office/drawing/2014/main" id="{79650D68-4E54-4CEB-9457-A12AF3FE46B4}"/>
              </a:ext>
            </a:extLst>
          </p:cNvPr>
          <p:cNvSpPr/>
          <p:nvPr/>
        </p:nvSpPr>
        <p:spPr>
          <a:xfrm>
            <a:off x="1638249" y="1763316"/>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Self Service</a:t>
            </a:r>
          </a:p>
        </p:txBody>
      </p:sp>
      <p:pic>
        <p:nvPicPr>
          <p:cNvPr id="9" name="Sub Cog 7" descr="Icon&#10;&#10;Description automatically generated">
            <a:hlinkClick r:id="rId6" action="ppaction://hlinksldjump"/>
            <a:extLst>
              <a:ext uri="{FF2B5EF4-FFF2-40B4-BE49-F238E27FC236}">
                <a16:creationId xmlns:a16="http://schemas.microsoft.com/office/drawing/2014/main" id="{FA8C8B96-69F4-4561-816A-76CC78130238}"/>
              </a:ext>
            </a:extLst>
          </p:cNvPr>
          <p:cNvPicPr>
            <a:picLocks/>
          </p:cNvPicPr>
          <p:nvPr/>
        </p:nvPicPr>
        <p:blipFill rotWithShape="1">
          <a:blip r:embed="rId3">
            <a:duotone>
              <a:schemeClr val="accent1">
                <a:shade val="45000"/>
                <a:satMod val="135000"/>
              </a:schemeClr>
              <a:prstClr val="white"/>
            </a:duotone>
            <a:extLst>
              <a:ext uri="{28A0092B-C50C-407E-A947-70E740481C1C}">
                <a14:useLocalDpi xmlns:a14="http://schemas.microsoft.com/office/drawing/2010/main" val="0"/>
              </a:ext>
            </a:extLst>
          </a:blip>
          <a:srcRect l="5609" t="3920" r="4215" b="3702"/>
          <a:stretch/>
        </p:blipFill>
        <p:spPr>
          <a:xfrm rot="596213">
            <a:off x="1404163" y="1521947"/>
            <a:ext cx="1170000" cy="1170000"/>
          </a:xfrm>
          <a:prstGeom prst="rect">
            <a:avLst/>
          </a:prstGeom>
        </p:spPr>
      </p:pic>
      <p:sp>
        <p:nvSpPr>
          <p:cNvPr id="10" name="Sub Label 4">
            <a:extLst>
              <a:ext uri="{FF2B5EF4-FFF2-40B4-BE49-F238E27FC236}">
                <a16:creationId xmlns:a16="http://schemas.microsoft.com/office/drawing/2014/main" id="{C91094E6-61F1-40C5-B55D-D910C93B6CD7}"/>
              </a:ext>
            </a:extLst>
          </p:cNvPr>
          <p:cNvSpPr/>
          <p:nvPr/>
        </p:nvSpPr>
        <p:spPr>
          <a:xfrm>
            <a:off x="1067740" y="4445536"/>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Learning &amp; Talent Management</a:t>
            </a:r>
          </a:p>
        </p:txBody>
      </p:sp>
      <p:pic>
        <p:nvPicPr>
          <p:cNvPr id="11" name="Sub Cog 4" descr="Icon&#10;&#10;Description automatically generated">
            <a:hlinkClick r:id="" action="ppaction://noaction"/>
            <a:extLst>
              <a:ext uri="{FF2B5EF4-FFF2-40B4-BE49-F238E27FC236}">
                <a16:creationId xmlns:a16="http://schemas.microsoft.com/office/drawing/2014/main" id="{0063D6B9-93D5-4210-8407-C3B864501D56}"/>
              </a:ext>
            </a:extLst>
          </p:cNvPr>
          <p:cNvPicPr>
            <a:picLocks/>
          </p:cNvPicPr>
          <p:nvPr/>
        </p:nvPicPr>
        <p:blipFill rotWithShape="1">
          <a:blip r:embed="rId3">
            <a:duotone>
              <a:prstClr val="black"/>
              <a:schemeClr val="accent4">
                <a:tint val="45000"/>
                <a:satMod val="400000"/>
              </a:schemeClr>
            </a:duotone>
            <a:extLst>
              <a:ext uri="{28A0092B-C50C-407E-A947-70E740481C1C}">
                <a14:useLocalDpi xmlns:a14="http://schemas.microsoft.com/office/drawing/2010/main" val="0"/>
              </a:ext>
            </a:extLst>
          </a:blip>
          <a:srcRect l="5609" t="3920" r="4215" b="3702"/>
          <a:stretch/>
        </p:blipFill>
        <p:spPr>
          <a:xfrm>
            <a:off x="833655" y="4204166"/>
            <a:ext cx="1170000" cy="1170000"/>
          </a:xfrm>
          <a:prstGeom prst="rect">
            <a:avLst/>
          </a:prstGeom>
        </p:spPr>
      </p:pic>
      <p:sp>
        <p:nvSpPr>
          <p:cNvPr id="3" name="Slide Number Placeholder 2">
            <a:extLst>
              <a:ext uri="{FF2B5EF4-FFF2-40B4-BE49-F238E27FC236}">
                <a16:creationId xmlns:a16="http://schemas.microsoft.com/office/drawing/2014/main" id="{DE8C6BAF-6D35-39AA-4187-9B32B6EC30AF}"/>
              </a:ext>
            </a:extLst>
          </p:cNvPr>
          <p:cNvSpPr>
            <a:spLocks noGrp="1"/>
          </p:cNvSpPr>
          <p:nvPr>
            <p:ph type="sldNum" sz="quarter" idx="12"/>
          </p:nvPr>
        </p:nvSpPr>
        <p:spPr/>
        <p:txBody>
          <a:bodyPr/>
          <a:lstStyle/>
          <a:p>
            <a:fld id="{17AC4596-D91E-40C3-9B28-F1A5D43CF7C5}" type="slidenum">
              <a:rPr lang="en-GB" smtClean="0"/>
              <a:t>2</a:t>
            </a:fld>
            <a:endParaRPr lang="en-GB" dirty="0"/>
          </a:p>
        </p:txBody>
      </p:sp>
      <p:grpSp>
        <p:nvGrpSpPr>
          <p:cNvPr id="60" name="Group 59">
            <a:extLst>
              <a:ext uri="{FF2B5EF4-FFF2-40B4-BE49-F238E27FC236}">
                <a16:creationId xmlns:a16="http://schemas.microsoft.com/office/drawing/2014/main" id="{232FF9A1-C4E3-2CEE-A061-1D6E7CBC9573}"/>
              </a:ext>
            </a:extLst>
          </p:cNvPr>
          <p:cNvGrpSpPr/>
          <p:nvPr/>
        </p:nvGrpSpPr>
        <p:grpSpPr>
          <a:xfrm>
            <a:off x="-64901" y="-206828"/>
            <a:ext cx="6086474" cy="6583554"/>
            <a:chOff x="4898741" y="-102248"/>
            <a:chExt cx="6002845" cy="6583554"/>
          </a:xfrm>
        </p:grpSpPr>
        <p:sp>
          <p:nvSpPr>
            <p:cNvPr id="45" name="Rectangle 44">
              <a:extLst>
                <a:ext uri="{FF2B5EF4-FFF2-40B4-BE49-F238E27FC236}">
                  <a16:creationId xmlns:a16="http://schemas.microsoft.com/office/drawing/2014/main" id="{5956F28F-59A1-E453-C07F-164060C2EC56}"/>
                </a:ext>
              </a:extLst>
            </p:cNvPr>
            <p:cNvSpPr/>
            <p:nvPr/>
          </p:nvSpPr>
          <p:spPr>
            <a:xfrm>
              <a:off x="4898741" y="-102248"/>
              <a:ext cx="6002845" cy="658355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57" name="Group 56">
              <a:extLst>
                <a:ext uri="{FF2B5EF4-FFF2-40B4-BE49-F238E27FC236}">
                  <a16:creationId xmlns:a16="http://schemas.microsoft.com/office/drawing/2014/main" id="{FB97F1FD-2CCF-2C30-4D8F-467BB8D9E802}"/>
                </a:ext>
              </a:extLst>
            </p:cNvPr>
            <p:cNvGrpSpPr/>
            <p:nvPr/>
          </p:nvGrpSpPr>
          <p:grpSpPr>
            <a:xfrm>
              <a:off x="5781042" y="1567718"/>
              <a:ext cx="1521023" cy="1521023"/>
              <a:chOff x="5781042" y="1567718"/>
              <a:chExt cx="1521023" cy="1521023"/>
            </a:xfrm>
          </p:grpSpPr>
          <p:pic>
            <p:nvPicPr>
              <p:cNvPr id="40" name="Sub Menu Cog 1" descr="Icon&#10;&#10;Description automatically generated">
                <a:hlinkClick r:id="rId7" action="ppaction://hlinksldjump"/>
                <a:extLst>
                  <a:ext uri="{FF2B5EF4-FFF2-40B4-BE49-F238E27FC236}">
                    <a16:creationId xmlns:a16="http://schemas.microsoft.com/office/drawing/2014/main" id="{A9728BAA-5CAF-0A6E-0642-C40C2E5CE554}"/>
                  </a:ext>
                </a:extLst>
              </p:cNvPr>
              <p:cNvPicPr>
                <a:picLocks/>
              </p:cNvPicPr>
              <p:nvPr/>
            </p:nvPicPr>
            <p:blipFill rotWithShape="1">
              <a:blip r:embed="rId3">
                <a:duotone>
                  <a:schemeClr val="accent4">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5781042" y="1567718"/>
                <a:ext cx="1521023" cy="1521023"/>
              </a:xfrm>
              <a:prstGeom prst="rect">
                <a:avLst/>
              </a:prstGeom>
            </p:spPr>
          </p:pic>
          <p:sp>
            <p:nvSpPr>
              <p:cNvPr id="41" name="Sub Menu Label 1">
                <a:extLst>
                  <a:ext uri="{FF2B5EF4-FFF2-40B4-BE49-F238E27FC236}">
                    <a16:creationId xmlns:a16="http://schemas.microsoft.com/office/drawing/2014/main" id="{D3041017-5472-2063-3E46-9147FB9C20A5}"/>
                  </a:ext>
                </a:extLst>
              </p:cNvPr>
              <p:cNvSpPr/>
              <p:nvPr/>
            </p:nvSpPr>
            <p:spPr>
              <a:xfrm>
                <a:off x="6085246" y="1871922"/>
                <a:ext cx="912613" cy="912613"/>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000" dirty="0"/>
                  <a:t>Recruitment</a:t>
                </a:r>
              </a:p>
            </p:txBody>
          </p:sp>
        </p:grpSp>
        <p:grpSp>
          <p:nvGrpSpPr>
            <p:cNvPr id="58" name="Group 57">
              <a:extLst>
                <a:ext uri="{FF2B5EF4-FFF2-40B4-BE49-F238E27FC236}">
                  <a16:creationId xmlns:a16="http://schemas.microsoft.com/office/drawing/2014/main" id="{10A3E5B3-A7BC-1CBE-9C6C-A6ACC5F9C231}"/>
                </a:ext>
              </a:extLst>
            </p:cNvPr>
            <p:cNvGrpSpPr/>
            <p:nvPr/>
          </p:nvGrpSpPr>
          <p:grpSpPr>
            <a:xfrm>
              <a:off x="6906774" y="2552053"/>
              <a:ext cx="1433584" cy="1433584"/>
              <a:chOff x="6906774" y="2552053"/>
              <a:chExt cx="1433584" cy="1433584"/>
            </a:xfrm>
          </p:grpSpPr>
          <p:pic>
            <p:nvPicPr>
              <p:cNvPr id="39" name="Sub Menu Cog 2" descr="Icon&#10;&#10;Description automatically generated">
                <a:hlinkClick r:id="" action="ppaction://noaction"/>
                <a:extLst>
                  <a:ext uri="{FF2B5EF4-FFF2-40B4-BE49-F238E27FC236}">
                    <a16:creationId xmlns:a16="http://schemas.microsoft.com/office/drawing/2014/main" id="{66CB1803-ED44-DE80-ED96-E0DC5C8B826F}"/>
                  </a:ext>
                </a:extLst>
              </p:cNvPr>
              <p:cNvPicPr>
                <a:picLocks/>
              </p:cNvPicPr>
              <p:nvPr/>
            </p:nvPicPr>
            <p:blipFill rotWithShape="1">
              <a:blip r:embed="rId3">
                <a:duotone>
                  <a:schemeClr val="accent4">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6906774" y="2552053"/>
                <a:ext cx="1433584" cy="1433584"/>
              </a:xfrm>
              <a:prstGeom prst="rect">
                <a:avLst/>
              </a:prstGeom>
            </p:spPr>
          </p:pic>
          <p:sp>
            <p:nvSpPr>
              <p:cNvPr id="42" name="Sub Menu Label 2">
                <a:extLst>
                  <a:ext uri="{FF2B5EF4-FFF2-40B4-BE49-F238E27FC236}">
                    <a16:creationId xmlns:a16="http://schemas.microsoft.com/office/drawing/2014/main" id="{B01FE994-6CE3-AE54-73CE-03C3CEC61F6E}"/>
                  </a:ext>
                </a:extLst>
              </p:cNvPr>
              <p:cNvSpPr/>
              <p:nvPr/>
            </p:nvSpPr>
            <p:spPr>
              <a:xfrm>
                <a:off x="7193491" y="2838770"/>
                <a:ext cx="860150" cy="86015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000" dirty="0"/>
                  <a:t>Inter Authority Transfer (IAT)</a:t>
                </a:r>
              </a:p>
            </p:txBody>
          </p:sp>
        </p:grpSp>
        <p:grpSp>
          <p:nvGrpSpPr>
            <p:cNvPr id="59" name="Group 58">
              <a:extLst>
                <a:ext uri="{FF2B5EF4-FFF2-40B4-BE49-F238E27FC236}">
                  <a16:creationId xmlns:a16="http://schemas.microsoft.com/office/drawing/2014/main" id="{5C8943C0-D414-1EFB-C06D-EE6E1D96E6CB}"/>
                </a:ext>
              </a:extLst>
            </p:cNvPr>
            <p:cNvGrpSpPr/>
            <p:nvPr/>
          </p:nvGrpSpPr>
          <p:grpSpPr>
            <a:xfrm>
              <a:off x="5889615" y="3519488"/>
              <a:ext cx="1433584" cy="1433584"/>
              <a:chOff x="5889615" y="3519488"/>
              <a:chExt cx="1433584" cy="1433584"/>
            </a:xfrm>
          </p:grpSpPr>
          <p:pic>
            <p:nvPicPr>
              <p:cNvPr id="38" name="Sub Menu Cog 3" descr="Icon&#10;&#10;Description automatically generated">
                <a:hlinkClick r:id="" action="ppaction://noaction"/>
                <a:extLst>
                  <a:ext uri="{FF2B5EF4-FFF2-40B4-BE49-F238E27FC236}">
                    <a16:creationId xmlns:a16="http://schemas.microsoft.com/office/drawing/2014/main" id="{38883728-F67C-B1AA-DE2C-FC68C3FCCC21}"/>
                  </a:ext>
                </a:extLst>
              </p:cNvPr>
              <p:cNvPicPr>
                <a:picLocks/>
              </p:cNvPicPr>
              <p:nvPr/>
            </p:nvPicPr>
            <p:blipFill rotWithShape="1">
              <a:blip r:embed="rId3">
                <a:duotone>
                  <a:schemeClr val="accent4">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5889615" y="3519488"/>
                <a:ext cx="1433584" cy="1433584"/>
              </a:xfrm>
              <a:prstGeom prst="rect">
                <a:avLst/>
              </a:prstGeom>
            </p:spPr>
          </p:pic>
          <p:sp>
            <p:nvSpPr>
              <p:cNvPr id="43" name="Sub Menu Label 3">
                <a:extLst>
                  <a:ext uri="{FF2B5EF4-FFF2-40B4-BE49-F238E27FC236}">
                    <a16:creationId xmlns:a16="http://schemas.microsoft.com/office/drawing/2014/main" id="{7A28AEC8-E412-8CCE-EC80-C7D0B2DC5620}"/>
                  </a:ext>
                </a:extLst>
              </p:cNvPr>
              <p:cNvSpPr/>
              <p:nvPr/>
            </p:nvSpPr>
            <p:spPr>
              <a:xfrm>
                <a:off x="6176331" y="3805423"/>
                <a:ext cx="860150" cy="86015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000" dirty="0"/>
                  <a:t>Enabling Staff Movement</a:t>
                </a:r>
              </a:p>
            </p:txBody>
          </p:sp>
        </p:grpSp>
      </p:grpSp>
      <p:sp>
        <p:nvSpPr>
          <p:cNvPr id="62" name="TextBox 61">
            <a:extLst>
              <a:ext uri="{FF2B5EF4-FFF2-40B4-BE49-F238E27FC236}">
                <a16:creationId xmlns:a16="http://schemas.microsoft.com/office/drawing/2014/main" id="{ADEAF4BA-4F66-72A4-4A9D-D74F747B349F}"/>
              </a:ext>
            </a:extLst>
          </p:cNvPr>
          <p:cNvSpPr txBox="1"/>
          <p:nvPr/>
        </p:nvSpPr>
        <p:spPr>
          <a:xfrm>
            <a:off x="3760895" y="617851"/>
            <a:ext cx="6056764" cy="954107"/>
          </a:xfrm>
          <a:prstGeom prst="rect">
            <a:avLst/>
          </a:prstGeom>
          <a:noFill/>
        </p:spPr>
        <p:txBody>
          <a:bodyPr wrap="square">
            <a:spAutoFit/>
          </a:bodyPr>
          <a:lstStyle/>
          <a:p>
            <a:pPr algn="l"/>
            <a:r>
              <a:rPr lang="en-GB" sz="1400" dirty="0">
                <a:solidFill>
                  <a:srgbClr val="000000"/>
                </a:solidFill>
                <a:latin typeface="Istok Web"/>
              </a:rPr>
              <a:t>ESR enables a streamlined recruitment process – from the identification of the initial vacancy through to the selection of suitable applicants, to an offer being made to the successful candidate. </a:t>
            </a:r>
          </a:p>
          <a:p>
            <a:pPr algn="l"/>
            <a:endParaRPr lang="en-GB" sz="1400" dirty="0">
              <a:solidFill>
                <a:srgbClr val="000000"/>
              </a:solidFill>
              <a:latin typeface="Istok Web"/>
            </a:endParaRPr>
          </a:p>
        </p:txBody>
      </p:sp>
      <p:sp>
        <p:nvSpPr>
          <p:cNvPr id="22" name="Heading">
            <a:extLst>
              <a:ext uri="{FF2B5EF4-FFF2-40B4-BE49-F238E27FC236}">
                <a16:creationId xmlns:a16="http://schemas.microsoft.com/office/drawing/2014/main" id="{AC167B59-7D54-26BB-96EE-F5528A1147B7}"/>
              </a:ext>
            </a:extLst>
          </p:cNvPr>
          <p:cNvSpPr txBox="1"/>
          <p:nvPr/>
        </p:nvSpPr>
        <p:spPr>
          <a:xfrm>
            <a:off x="3760895" y="179439"/>
            <a:ext cx="3926822" cy="442429"/>
          </a:xfrm>
          <a:prstGeom prst="rect">
            <a:avLst/>
          </a:prstGeom>
          <a:noFill/>
        </p:spPr>
        <p:txBody>
          <a:bodyPr wrap="square" rtlCol="0">
            <a:spAutoFit/>
          </a:bodyPr>
          <a:lstStyle/>
          <a:p>
            <a:r>
              <a:rPr lang="en-GB" sz="2275" b="1" dirty="0">
                <a:solidFill>
                  <a:schemeClr val="accent1">
                    <a:lumMod val="75000"/>
                  </a:schemeClr>
                </a:solidFill>
              </a:rPr>
              <a:t>Hires</a:t>
            </a:r>
            <a:endParaRPr lang="en-GB" sz="1463" dirty="0"/>
          </a:p>
        </p:txBody>
      </p:sp>
      <p:sp>
        <p:nvSpPr>
          <p:cNvPr id="66" name="TextBox 65">
            <a:extLst>
              <a:ext uri="{FF2B5EF4-FFF2-40B4-BE49-F238E27FC236}">
                <a16:creationId xmlns:a16="http://schemas.microsoft.com/office/drawing/2014/main" id="{69B82CA7-AA0E-F11F-F064-C3869F61F72E}"/>
              </a:ext>
            </a:extLst>
          </p:cNvPr>
          <p:cNvSpPr txBox="1"/>
          <p:nvPr/>
        </p:nvSpPr>
        <p:spPr>
          <a:xfrm>
            <a:off x="3761808" y="1556182"/>
            <a:ext cx="6086474" cy="1815882"/>
          </a:xfrm>
          <a:prstGeom prst="rect">
            <a:avLst/>
          </a:prstGeom>
          <a:noFill/>
        </p:spPr>
        <p:txBody>
          <a:bodyPr wrap="square">
            <a:spAutoFit/>
          </a:bodyPr>
          <a:lstStyle/>
          <a:p>
            <a:pPr algn="l"/>
            <a:r>
              <a:rPr lang="en-GB" sz="1400" dirty="0">
                <a:solidFill>
                  <a:srgbClr val="000000"/>
                </a:solidFill>
                <a:latin typeface="Istok Web"/>
              </a:rPr>
              <a:t>The recruitment module integrates with the online NHSBSA Jobs service, and with other e-Recruitment systems. Vacancies can be transferred from ESR to the e-Recruitment system, where applicants can be short-listed and their details then transferred back to ESR, thereby removing the need for the duplication of data entry including matches to existing staff/internal applications. The module also integrates with Deanery systems via the Junior Doctor Interface to facilitate the junior doctors in training rotation programmes, thus ensuring a more streamlined approach to recruitment and quicker timescales from start-date to practice.</a:t>
            </a:r>
          </a:p>
        </p:txBody>
      </p:sp>
      <p:sp>
        <p:nvSpPr>
          <p:cNvPr id="68" name="TextBox 67">
            <a:extLst>
              <a:ext uri="{FF2B5EF4-FFF2-40B4-BE49-F238E27FC236}">
                <a16:creationId xmlns:a16="http://schemas.microsoft.com/office/drawing/2014/main" id="{FAD8FD68-A1FF-E27A-EA8D-1BBB9E23EF57}"/>
              </a:ext>
            </a:extLst>
          </p:cNvPr>
          <p:cNvSpPr txBox="1"/>
          <p:nvPr/>
        </p:nvSpPr>
        <p:spPr>
          <a:xfrm>
            <a:off x="3733779" y="3493570"/>
            <a:ext cx="6086474" cy="738664"/>
          </a:xfrm>
          <a:prstGeom prst="rect">
            <a:avLst/>
          </a:prstGeom>
          <a:noFill/>
        </p:spPr>
        <p:txBody>
          <a:bodyPr wrap="square">
            <a:spAutoFit/>
          </a:bodyPr>
          <a:lstStyle/>
          <a:p>
            <a:pPr algn="l"/>
            <a:r>
              <a:rPr lang="en-GB" sz="1400" dirty="0">
                <a:solidFill>
                  <a:srgbClr val="000000"/>
                </a:solidFill>
                <a:latin typeface="Istok Web"/>
              </a:rPr>
              <a:t>To support the employment checking process the Standard Reference Request feature in ESR enables the IAT initiator to opt for the inclusion of a reference request as a part of the Inter Authority Transfer (IAT) process.</a:t>
            </a:r>
          </a:p>
        </p:txBody>
      </p:sp>
      <p:sp>
        <p:nvSpPr>
          <p:cNvPr id="70" name="TextBox 69">
            <a:extLst>
              <a:ext uri="{FF2B5EF4-FFF2-40B4-BE49-F238E27FC236}">
                <a16:creationId xmlns:a16="http://schemas.microsoft.com/office/drawing/2014/main" id="{B4A575B2-A97C-E578-7CA9-32730608551B}"/>
              </a:ext>
            </a:extLst>
          </p:cNvPr>
          <p:cNvSpPr txBox="1"/>
          <p:nvPr/>
        </p:nvSpPr>
        <p:spPr>
          <a:xfrm>
            <a:off x="3726112" y="4434150"/>
            <a:ext cx="6086474" cy="1169551"/>
          </a:xfrm>
          <a:prstGeom prst="rect">
            <a:avLst/>
          </a:prstGeom>
          <a:noFill/>
        </p:spPr>
        <p:txBody>
          <a:bodyPr wrap="square">
            <a:spAutoFit/>
          </a:bodyPr>
          <a:lstStyle>
            <a:defPPr>
              <a:defRPr lang="en-US"/>
            </a:defPPr>
            <a:lvl1pPr>
              <a:defRPr sz="1400">
                <a:solidFill>
                  <a:srgbClr val="000000"/>
                </a:solidFill>
                <a:latin typeface="Istok Web"/>
              </a:defRPr>
            </a:lvl1pPr>
          </a:lstStyle>
          <a:p>
            <a:r>
              <a:rPr lang="en-GB" dirty="0"/>
              <a:t>Inter Authority Transfer (IAT) is an automated ESR process that removes the manual procedures associated with NHS Staff Transfer Forms and reduces the data entry needed following the appointment of staff from other NHS organisations.  It is also a fundamental enabler to supporting the national interoperability agenda. </a:t>
            </a:r>
          </a:p>
        </p:txBody>
      </p:sp>
      <p:pic>
        <p:nvPicPr>
          <p:cNvPr id="21" name="Picture 20" descr="A picture containing table&#10;&#10;Description automatically generated">
            <a:extLst>
              <a:ext uri="{FF2B5EF4-FFF2-40B4-BE49-F238E27FC236}">
                <a16:creationId xmlns:a16="http://schemas.microsoft.com/office/drawing/2014/main" id="{FF2588B3-462D-1DEB-B9F2-F44116A2AF0A}"/>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18734" t="92982"/>
          <a:stretch/>
        </p:blipFill>
        <p:spPr>
          <a:xfrm>
            <a:off x="0" y="6376726"/>
            <a:ext cx="9906000" cy="481273"/>
          </a:xfrm>
          <a:prstGeom prst="rect">
            <a:avLst/>
          </a:prstGeom>
        </p:spPr>
      </p:pic>
    </p:spTree>
    <p:extLst>
      <p:ext uri="{BB962C8B-B14F-4D97-AF65-F5344CB8AC3E}">
        <p14:creationId xmlns:p14="http://schemas.microsoft.com/office/powerpoint/2010/main" val="1885359675"/>
      </p:ext>
    </p:extLst>
  </p:cSld>
  <p:clrMapOvr>
    <a:masterClrMapping/>
  </p:clrMapOvr>
  <mc:AlternateContent xmlns:mc="http://schemas.openxmlformats.org/markup-compatibility/2006" xmlns:p14="http://schemas.microsoft.com/office/powerpoint/2010/main">
    <mc:Choice Requires="p14">
      <p:transition spd="med" p14:dur="700" advClick="0" advTm="35000">
        <p:fade/>
      </p:transition>
    </mc:Choice>
    <mc:Fallback xmlns="">
      <p:transition spd="med" advClick="0"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5000" fill="hold"/>
                                        <p:tgtEl>
                                          <p:spTgt spid="9"/>
                                        </p:tgtEl>
                                        <p:attrNameLst>
                                          <p:attrName>r</p:attrName>
                                        </p:attrNameLst>
                                      </p:cBhvr>
                                    </p:animRot>
                                  </p:childTnLst>
                                </p:cTn>
                              </p:par>
                              <p:par>
                                <p:cTn id="7" presetID="8" presetClass="emph" presetSubtype="0" repeatCount="indefinite" fill="hold" nodeType="withEffect">
                                  <p:stCondLst>
                                    <p:cond delay="0"/>
                                  </p:stCondLst>
                                  <p:childTnLst>
                                    <p:animRot by="21600000">
                                      <p:cBhvr>
                                        <p:cTn id="8" dur="5000" fill="hold"/>
                                        <p:tgtEl>
                                          <p:spTgt spid="13"/>
                                        </p:tgtEl>
                                        <p:attrNameLst>
                                          <p:attrName>r</p:attrName>
                                        </p:attrNameLst>
                                      </p:cBhvr>
                                    </p:animRot>
                                  </p:childTnLst>
                                </p:cTn>
                              </p:par>
                              <p:par>
                                <p:cTn id="9" presetID="8" presetClass="emph" presetSubtype="0" repeatCount="indefinite" fill="hold" nodeType="withEffect">
                                  <p:stCondLst>
                                    <p:cond delay="0"/>
                                  </p:stCondLst>
                                  <p:childTnLst>
                                    <p:animRot by="21600000">
                                      <p:cBhvr>
                                        <p:cTn id="10" dur="5000" fill="hold"/>
                                        <p:tgtEl>
                                          <p:spTgt spid="19"/>
                                        </p:tgtEl>
                                        <p:attrNameLst>
                                          <p:attrName>r</p:attrName>
                                        </p:attrNameLst>
                                      </p:cBhvr>
                                    </p:animRot>
                                  </p:childTnLst>
                                </p:cTn>
                              </p:par>
                              <p:par>
                                <p:cTn id="11" presetID="8" presetClass="emph" presetSubtype="0" repeatCount="indefinite" fill="hold" nodeType="withEffect">
                                  <p:stCondLst>
                                    <p:cond delay="0"/>
                                  </p:stCondLst>
                                  <p:childTnLst>
                                    <p:animRot by="21600000">
                                      <p:cBhvr>
                                        <p:cTn id="12" dur="5000" fill="hold"/>
                                        <p:tgtEl>
                                          <p:spTgt spid="7"/>
                                        </p:tgtEl>
                                        <p:attrNameLst>
                                          <p:attrName>r</p:attrName>
                                        </p:attrNameLst>
                                      </p:cBhvr>
                                    </p:animRot>
                                  </p:childTnLst>
                                </p:cTn>
                              </p:par>
                              <p:par>
                                <p:cTn id="13" presetID="8" presetClass="emph" presetSubtype="0" repeatCount="indefinite" fill="hold" nodeType="withEffect">
                                  <p:stCondLst>
                                    <p:cond delay="0"/>
                                  </p:stCondLst>
                                  <p:childTnLst>
                                    <p:animRot by="21600000">
                                      <p:cBhvr>
                                        <p:cTn id="14" dur="5000" fill="hold"/>
                                        <p:tgtEl>
                                          <p:spTgt spid="11"/>
                                        </p:tgtEl>
                                        <p:attrNameLst>
                                          <p:attrName>r</p:attrName>
                                        </p:attrNameLst>
                                      </p:cBhvr>
                                    </p:animRot>
                                  </p:childTnLst>
                                </p:cTn>
                              </p:par>
                              <p:par>
                                <p:cTn id="15" presetID="8" presetClass="emph" presetSubtype="0" repeatCount="indefinite" fill="hold" nodeType="withEffect">
                                  <p:stCondLst>
                                    <p:cond delay="0"/>
                                  </p:stCondLst>
                                  <p:childTnLst>
                                    <p:animRot by="21600000">
                                      <p:cBhvr>
                                        <p:cTn id="16" dur="5000" fill="hold"/>
                                        <p:tgtEl>
                                          <p:spTgt spid="17"/>
                                        </p:tgtEl>
                                        <p:attrNameLst>
                                          <p:attrName>r</p:attrName>
                                        </p:attrNameLst>
                                      </p:cBhvr>
                                    </p:animRot>
                                  </p:childTnLst>
                                </p:cTn>
                              </p:par>
                              <p:par>
                                <p:cTn id="17" presetID="8" presetClass="emph" presetSubtype="0" repeatCount="indefinite" fill="hold" nodeType="withEffect">
                                  <p:stCondLst>
                                    <p:cond delay="0"/>
                                  </p:stCondLst>
                                  <p:childTnLst>
                                    <p:animRot by="21600000">
                                      <p:cBhvr>
                                        <p:cTn id="18" dur="5000" fill="hold"/>
                                        <p:tgtEl>
                                          <p:spTgt spid="15"/>
                                        </p:tgtEl>
                                        <p:attrNameLst>
                                          <p:attrName>r</p:attrName>
                                        </p:attrNameLst>
                                      </p:cBhvr>
                                    </p:animRot>
                                  </p:childTnLst>
                                </p:cTn>
                              </p:par>
                              <p:par>
                                <p:cTn id="19" presetID="10" presetClass="entr" presetSubtype="0" fill="hold" nodeType="withEffect">
                                  <p:stCondLst>
                                    <p:cond delay="2000"/>
                                  </p:stCondLst>
                                  <p:childTnLst>
                                    <p:set>
                                      <p:cBhvr>
                                        <p:cTn id="20" dur="1" fill="hold">
                                          <p:stCondLst>
                                            <p:cond delay="0"/>
                                          </p:stCondLst>
                                        </p:cTn>
                                        <p:tgtEl>
                                          <p:spTgt spid="60"/>
                                        </p:tgtEl>
                                        <p:attrNameLst>
                                          <p:attrName>style.visibility</p:attrName>
                                        </p:attrNameLst>
                                      </p:cBhvr>
                                      <p:to>
                                        <p:strVal val="visible"/>
                                      </p:to>
                                    </p:set>
                                    <p:animEffect transition="in" filter="fade">
                                      <p:cBhvr>
                                        <p:cTn id="21" dur="3000"/>
                                        <p:tgtEl>
                                          <p:spTgt spid="60"/>
                                        </p:tgtEl>
                                      </p:cBhvr>
                                    </p:animEffect>
                                  </p:childTnLst>
                                </p:cTn>
                              </p:par>
                              <p:par>
                                <p:cTn id="22" presetID="22" presetClass="entr" presetSubtype="8" fill="hold" grpId="0" nodeType="withEffect">
                                  <p:stCondLst>
                                    <p:cond delay="4000"/>
                                  </p:stCondLst>
                                  <p:childTnLst>
                                    <p:set>
                                      <p:cBhvr>
                                        <p:cTn id="23" dur="1" fill="hold">
                                          <p:stCondLst>
                                            <p:cond delay="0"/>
                                          </p:stCondLst>
                                        </p:cTn>
                                        <p:tgtEl>
                                          <p:spTgt spid="62"/>
                                        </p:tgtEl>
                                        <p:attrNameLst>
                                          <p:attrName>style.visibility</p:attrName>
                                        </p:attrNameLst>
                                      </p:cBhvr>
                                      <p:to>
                                        <p:strVal val="visible"/>
                                      </p:to>
                                    </p:set>
                                    <p:animEffect transition="in" filter="wipe(left)">
                                      <p:cBhvr>
                                        <p:cTn id="24" dur="3000"/>
                                        <p:tgtEl>
                                          <p:spTgt spid="62"/>
                                        </p:tgtEl>
                                      </p:cBhvr>
                                    </p:animEffect>
                                  </p:childTnLst>
                                </p:cTn>
                              </p:par>
                              <p:par>
                                <p:cTn id="25" presetID="22" presetClass="entr" presetSubtype="8" fill="hold" grpId="0" nodeType="withEffect">
                                  <p:stCondLst>
                                    <p:cond delay="9800"/>
                                  </p:stCondLst>
                                  <p:childTnLst>
                                    <p:set>
                                      <p:cBhvr>
                                        <p:cTn id="26" dur="1" fill="hold">
                                          <p:stCondLst>
                                            <p:cond delay="0"/>
                                          </p:stCondLst>
                                        </p:cTn>
                                        <p:tgtEl>
                                          <p:spTgt spid="66"/>
                                        </p:tgtEl>
                                        <p:attrNameLst>
                                          <p:attrName>style.visibility</p:attrName>
                                        </p:attrNameLst>
                                      </p:cBhvr>
                                      <p:to>
                                        <p:strVal val="visible"/>
                                      </p:to>
                                    </p:set>
                                    <p:animEffect transition="in" filter="wipe(left)">
                                      <p:cBhvr>
                                        <p:cTn id="27" dur="3000"/>
                                        <p:tgtEl>
                                          <p:spTgt spid="66"/>
                                        </p:tgtEl>
                                      </p:cBhvr>
                                    </p:animEffect>
                                  </p:childTnLst>
                                </p:cTn>
                              </p:par>
                              <p:par>
                                <p:cTn id="28" presetID="22" presetClass="entr" presetSubtype="8" fill="hold" grpId="0" nodeType="withEffect">
                                  <p:stCondLst>
                                    <p:cond delay="22200"/>
                                  </p:stCondLst>
                                  <p:childTnLst>
                                    <p:set>
                                      <p:cBhvr>
                                        <p:cTn id="29" dur="1" fill="hold">
                                          <p:stCondLst>
                                            <p:cond delay="0"/>
                                          </p:stCondLst>
                                        </p:cTn>
                                        <p:tgtEl>
                                          <p:spTgt spid="68"/>
                                        </p:tgtEl>
                                        <p:attrNameLst>
                                          <p:attrName>style.visibility</p:attrName>
                                        </p:attrNameLst>
                                      </p:cBhvr>
                                      <p:to>
                                        <p:strVal val="visible"/>
                                      </p:to>
                                    </p:set>
                                    <p:animEffect transition="in" filter="wipe(left)">
                                      <p:cBhvr>
                                        <p:cTn id="30" dur="3000"/>
                                        <p:tgtEl>
                                          <p:spTgt spid="68"/>
                                        </p:tgtEl>
                                      </p:cBhvr>
                                    </p:animEffect>
                                  </p:childTnLst>
                                </p:cTn>
                              </p:par>
                              <p:par>
                                <p:cTn id="31" presetID="10" presetClass="entr" presetSubtype="0" fill="hold" grpId="0" nodeType="withEffect">
                                  <p:stCondLst>
                                    <p:cond delay="27100"/>
                                  </p:stCondLst>
                                  <p:childTnLst>
                                    <p:set>
                                      <p:cBhvr>
                                        <p:cTn id="32" dur="1" fill="hold">
                                          <p:stCondLst>
                                            <p:cond delay="0"/>
                                          </p:stCondLst>
                                        </p:cTn>
                                        <p:tgtEl>
                                          <p:spTgt spid="70"/>
                                        </p:tgtEl>
                                        <p:attrNameLst>
                                          <p:attrName>style.visibility</p:attrName>
                                        </p:attrNameLst>
                                      </p:cBhvr>
                                      <p:to>
                                        <p:strVal val="visible"/>
                                      </p:to>
                                    </p:set>
                                    <p:animEffect transition="in" filter="fade">
                                      <p:cBhvr>
                                        <p:cTn id="33" dur="23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P spid="66" grpId="0"/>
      <p:bldP spid="68" grpId="0"/>
      <p:bldP spid="7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Sub Cog 6" descr="Icon&#10;&#10;Description automatically generated">
            <a:hlinkClick r:id="" action="ppaction://noaction"/>
            <a:extLst>
              <a:ext uri="{FF2B5EF4-FFF2-40B4-BE49-F238E27FC236}">
                <a16:creationId xmlns:a16="http://schemas.microsoft.com/office/drawing/2014/main" id="{F3D7CB27-6BED-480E-A62F-3754C1B179B4}"/>
              </a:ext>
            </a:extLst>
          </p:cNvPr>
          <p:cNvPicPr>
            <a:picLocks/>
          </p:cNvPicPr>
          <p:nvPr/>
        </p:nvPicPr>
        <p:blipFill rotWithShape="1">
          <a:blip r:embed="rId3">
            <a:duotone>
              <a:schemeClr val="accent6">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325181" y="1998337"/>
            <a:ext cx="1170000" cy="1170000"/>
          </a:xfrm>
          <a:prstGeom prst="rect">
            <a:avLst/>
          </a:prstGeom>
        </p:spPr>
      </p:pic>
      <p:pic>
        <p:nvPicPr>
          <p:cNvPr id="32" name="ESR Cog External" descr="Icon&#10;&#10;Description automatically generated">
            <a:extLst>
              <a:ext uri="{FF2B5EF4-FFF2-40B4-BE49-F238E27FC236}">
                <a16:creationId xmlns:a16="http://schemas.microsoft.com/office/drawing/2014/main" id="{F9FA7AD0-82C1-F1C2-A78C-962780EBA01C}"/>
              </a:ext>
            </a:extLst>
          </p:cNvPr>
          <p:cNvPicPr>
            <a:picLocks/>
          </p:cNvPicPr>
          <p:nvPr/>
        </p:nvPicPr>
        <p:blipFill rotWithShape="1">
          <a:blip r:embed="rId3">
            <a:alphaModFix amt="50000"/>
            <a:duotone>
              <a:schemeClr val="accent5">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1527480" y="-53172"/>
            <a:ext cx="7053970" cy="7053970"/>
          </a:xfrm>
          <a:prstGeom prst="rect">
            <a:avLst/>
          </a:prstGeom>
        </p:spPr>
      </p:pic>
      <p:pic>
        <p:nvPicPr>
          <p:cNvPr id="29" name="ESR Cog">
            <a:extLst>
              <a:ext uri="{FF2B5EF4-FFF2-40B4-BE49-F238E27FC236}">
                <a16:creationId xmlns:a16="http://schemas.microsoft.com/office/drawing/2014/main" id="{533BEB2D-5BC8-64D0-E66A-21624D6AECA8}"/>
              </a:ext>
            </a:extLst>
          </p:cNvPr>
          <p:cNvPicPr>
            <a:picLocks noChangeAspect="1"/>
          </p:cNvPicPr>
          <p:nvPr/>
        </p:nvPicPr>
        <p:blipFill rotWithShape="1">
          <a:blip r:embed="rId4"/>
          <a:srcRect l="2699" t="8215" r="2149"/>
          <a:stretch/>
        </p:blipFill>
        <p:spPr>
          <a:xfrm rot="5243493">
            <a:off x="-723733" y="843249"/>
            <a:ext cx="5417494" cy="5277601"/>
          </a:xfrm>
          <a:prstGeom prst="rect">
            <a:avLst/>
          </a:prstGeom>
        </p:spPr>
      </p:pic>
      <p:sp>
        <p:nvSpPr>
          <p:cNvPr id="12" name="Sub Label 1">
            <a:extLst>
              <a:ext uri="{FF2B5EF4-FFF2-40B4-BE49-F238E27FC236}">
                <a16:creationId xmlns:a16="http://schemas.microsoft.com/office/drawing/2014/main" id="{C32AD84B-783D-4F53-B6E7-E01DB6C17955}"/>
              </a:ext>
            </a:extLst>
          </p:cNvPr>
          <p:cNvSpPr/>
          <p:nvPr/>
        </p:nvSpPr>
        <p:spPr>
          <a:xfrm>
            <a:off x="2719185" y="2238895"/>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Hires</a:t>
            </a:r>
          </a:p>
        </p:txBody>
      </p:sp>
      <p:pic>
        <p:nvPicPr>
          <p:cNvPr id="13" name="Sub Cog 1" descr="Icon&#10;&#10;Description automatically generated">
            <a:hlinkClick r:id="rId5" action="ppaction://hlinksldjump"/>
            <a:extLst>
              <a:ext uri="{FF2B5EF4-FFF2-40B4-BE49-F238E27FC236}">
                <a16:creationId xmlns:a16="http://schemas.microsoft.com/office/drawing/2014/main" id="{B38E057A-6176-4463-96EE-D03044B6C7A1}"/>
              </a:ext>
            </a:extLst>
          </p:cNvPr>
          <p:cNvPicPr>
            <a:picLocks/>
          </p:cNvPicPr>
          <p:nvPr/>
        </p:nvPicPr>
        <p:blipFill rotWithShape="1">
          <a:blip r:embed="rId3">
            <a:duotone>
              <a:schemeClr val="accent4">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2485100" y="1998337"/>
            <a:ext cx="1170000" cy="1170000"/>
          </a:xfrm>
          <a:prstGeom prst="rect">
            <a:avLst/>
          </a:prstGeom>
        </p:spPr>
      </p:pic>
      <p:sp>
        <p:nvSpPr>
          <p:cNvPr id="20" name="Sub Label 2">
            <a:extLst>
              <a:ext uri="{FF2B5EF4-FFF2-40B4-BE49-F238E27FC236}">
                <a16:creationId xmlns:a16="http://schemas.microsoft.com/office/drawing/2014/main" id="{C336B053-C2BB-44EB-8211-C6ED9E85BB85}"/>
              </a:ext>
            </a:extLst>
          </p:cNvPr>
          <p:cNvSpPr/>
          <p:nvPr/>
        </p:nvSpPr>
        <p:spPr>
          <a:xfrm>
            <a:off x="2974186" y="3473813"/>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HR</a:t>
            </a:r>
          </a:p>
        </p:txBody>
      </p:sp>
      <p:pic>
        <p:nvPicPr>
          <p:cNvPr id="19" name="Sub Cog 2" descr="Icon&#10;&#10;Description automatically generated">
            <a:hlinkClick r:id="" action="ppaction://noaction"/>
            <a:extLst>
              <a:ext uri="{FF2B5EF4-FFF2-40B4-BE49-F238E27FC236}">
                <a16:creationId xmlns:a16="http://schemas.microsoft.com/office/drawing/2014/main" id="{976C1D2E-D3BC-44E6-A74D-1FD40C7A37AE}"/>
              </a:ext>
            </a:extLst>
          </p:cNvPr>
          <p:cNvPicPr>
            <a:picLocks/>
          </p:cNvPicPr>
          <p:nvPr/>
        </p:nvPicPr>
        <p:blipFill rotWithShape="1">
          <a:blip r:embed="rId3">
            <a:duotone>
              <a:schemeClr val="accent3">
                <a:shade val="45000"/>
                <a:satMod val="135000"/>
              </a:schemeClr>
              <a:prstClr val="white"/>
            </a:duotone>
            <a:extLst>
              <a:ext uri="{28A0092B-C50C-407E-A947-70E740481C1C}">
                <a14:useLocalDpi xmlns:a14="http://schemas.microsoft.com/office/drawing/2010/main" val="0"/>
              </a:ext>
            </a:extLst>
          </a:blip>
          <a:srcRect l="5609" t="3920" r="4215" b="3702"/>
          <a:stretch/>
        </p:blipFill>
        <p:spPr>
          <a:xfrm rot="15180000">
            <a:off x="2740100" y="3240492"/>
            <a:ext cx="1170000" cy="1170000"/>
          </a:xfrm>
          <a:prstGeom prst="rect">
            <a:avLst/>
          </a:prstGeom>
        </p:spPr>
      </p:pic>
      <p:sp>
        <p:nvSpPr>
          <p:cNvPr id="6" name="Sub Label 3">
            <a:extLst>
              <a:ext uri="{FF2B5EF4-FFF2-40B4-BE49-F238E27FC236}">
                <a16:creationId xmlns:a16="http://schemas.microsoft.com/office/drawing/2014/main" id="{5BAC1EFA-630E-4F1A-8484-4F5C1B3DA9B6}"/>
              </a:ext>
            </a:extLst>
          </p:cNvPr>
          <p:cNvSpPr/>
          <p:nvPr/>
        </p:nvSpPr>
        <p:spPr>
          <a:xfrm>
            <a:off x="2236626" y="4403964"/>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Payroll &amp; Finance</a:t>
            </a:r>
          </a:p>
        </p:txBody>
      </p:sp>
      <p:pic>
        <p:nvPicPr>
          <p:cNvPr id="7" name="Sub Cog 3" descr="Icon&#10;&#10;Description automatically generated">
            <a:hlinkClick r:id="" action="ppaction://noaction"/>
            <a:extLst>
              <a:ext uri="{FF2B5EF4-FFF2-40B4-BE49-F238E27FC236}">
                <a16:creationId xmlns:a16="http://schemas.microsoft.com/office/drawing/2014/main" id="{CAE64EE4-4B3A-448B-9B1E-0A57FD155F7F}"/>
              </a:ext>
            </a:extLst>
          </p:cNvPr>
          <p:cNvPicPr>
            <a:picLocks/>
          </p:cNvPicPr>
          <p:nvPr/>
        </p:nvPicPr>
        <p:blipFill rotWithShape="1">
          <a:blip r:embed="rId3">
            <a:duotone>
              <a:schemeClr val="accent2">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2002540" y="4162594"/>
            <a:ext cx="1170000" cy="1170000"/>
          </a:xfrm>
          <a:prstGeom prst="rect">
            <a:avLst/>
          </a:prstGeom>
        </p:spPr>
      </p:pic>
      <p:sp>
        <p:nvSpPr>
          <p:cNvPr id="14" name="Sub Label 5">
            <a:extLst>
              <a:ext uri="{FF2B5EF4-FFF2-40B4-BE49-F238E27FC236}">
                <a16:creationId xmlns:a16="http://schemas.microsoft.com/office/drawing/2014/main" id="{8905DC55-0665-4AC6-B718-F87511084356}"/>
              </a:ext>
            </a:extLst>
          </p:cNvPr>
          <p:cNvSpPr/>
          <p:nvPr/>
        </p:nvSpPr>
        <p:spPr>
          <a:xfrm>
            <a:off x="289808" y="3473813"/>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Reporting</a:t>
            </a:r>
          </a:p>
        </p:txBody>
      </p:sp>
      <p:pic>
        <p:nvPicPr>
          <p:cNvPr id="15" name="Sub Cog 5" descr="Icon&#10;&#10;Description automatically generated">
            <a:hlinkClick r:id="" action="ppaction://noaction"/>
            <a:extLst>
              <a:ext uri="{FF2B5EF4-FFF2-40B4-BE49-F238E27FC236}">
                <a16:creationId xmlns:a16="http://schemas.microsoft.com/office/drawing/2014/main" id="{5A7B4AA3-2F99-4367-9F21-73840194E657}"/>
              </a:ext>
            </a:extLst>
          </p:cNvPr>
          <p:cNvPicPr>
            <a:picLocks/>
          </p:cNvPicPr>
          <p:nvPr/>
        </p:nvPicPr>
        <p:blipFill rotWithShape="1">
          <a:blip r:embed="rId3">
            <a:duotone>
              <a:prstClr val="black"/>
              <a:schemeClr val="accent1">
                <a:tint val="45000"/>
                <a:satMod val="400000"/>
              </a:schemeClr>
            </a:duotone>
            <a:extLst>
              <a:ext uri="{28A0092B-C50C-407E-A947-70E740481C1C}">
                <a14:useLocalDpi xmlns:a14="http://schemas.microsoft.com/office/drawing/2010/main" val="0"/>
              </a:ext>
            </a:extLst>
          </a:blip>
          <a:srcRect l="5609" t="3920" r="4215" b="3702"/>
          <a:stretch/>
        </p:blipFill>
        <p:spPr>
          <a:xfrm rot="16440000">
            <a:off x="55722" y="3232443"/>
            <a:ext cx="1170000" cy="1170000"/>
          </a:xfrm>
          <a:prstGeom prst="rect">
            <a:avLst/>
          </a:prstGeom>
        </p:spPr>
      </p:pic>
      <p:sp>
        <p:nvSpPr>
          <p:cNvPr id="18" name="Sub Label 6">
            <a:extLst>
              <a:ext uri="{FF2B5EF4-FFF2-40B4-BE49-F238E27FC236}">
                <a16:creationId xmlns:a16="http://schemas.microsoft.com/office/drawing/2014/main" id="{2E601B54-8727-4051-BCF7-A2BA4EFEE579}"/>
              </a:ext>
            </a:extLst>
          </p:cNvPr>
          <p:cNvSpPr/>
          <p:nvPr/>
        </p:nvSpPr>
        <p:spPr>
          <a:xfrm>
            <a:off x="566209" y="2238895"/>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Interoperabilit</a:t>
            </a:r>
            <a:r>
              <a:rPr lang="en-GB" sz="700" dirty="0"/>
              <a:t>y</a:t>
            </a:r>
          </a:p>
          <a:p>
            <a:pPr algn="ctr"/>
            <a:endParaRPr lang="en-GB" sz="691" dirty="0"/>
          </a:p>
        </p:txBody>
      </p:sp>
      <p:sp>
        <p:nvSpPr>
          <p:cNvPr id="8" name="Sub Label 7">
            <a:extLst>
              <a:ext uri="{FF2B5EF4-FFF2-40B4-BE49-F238E27FC236}">
                <a16:creationId xmlns:a16="http://schemas.microsoft.com/office/drawing/2014/main" id="{79650D68-4E54-4CEB-9457-A12AF3FE46B4}"/>
              </a:ext>
            </a:extLst>
          </p:cNvPr>
          <p:cNvSpPr/>
          <p:nvPr/>
        </p:nvSpPr>
        <p:spPr>
          <a:xfrm>
            <a:off x="1634099" y="1721744"/>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Self Service</a:t>
            </a:r>
          </a:p>
        </p:txBody>
      </p:sp>
      <p:pic>
        <p:nvPicPr>
          <p:cNvPr id="9" name="Sub Cog 7" descr="Icon&#10;&#10;Description automatically generated">
            <a:hlinkClick r:id="rId6" action="ppaction://hlinksldjump"/>
            <a:extLst>
              <a:ext uri="{FF2B5EF4-FFF2-40B4-BE49-F238E27FC236}">
                <a16:creationId xmlns:a16="http://schemas.microsoft.com/office/drawing/2014/main" id="{FA8C8B96-69F4-4561-816A-76CC78130238}"/>
              </a:ext>
            </a:extLst>
          </p:cNvPr>
          <p:cNvPicPr>
            <a:picLocks/>
          </p:cNvPicPr>
          <p:nvPr/>
        </p:nvPicPr>
        <p:blipFill rotWithShape="1">
          <a:blip r:embed="rId3">
            <a:duotone>
              <a:schemeClr val="accent1">
                <a:shade val="45000"/>
                <a:satMod val="135000"/>
              </a:schemeClr>
              <a:prstClr val="white"/>
            </a:duotone>
            <a:extLst>
              <a:ext uri="{28A0092B-C50C-407E-A947-70E740481C1C}">
                <a14:useLocalDpi xmlns:a14="http://schemas.microsoft.com/office/drawing/2010/main" val="0"/>
              </a:ext>
            </a:extLst>
          </a:blip>
          <a:srcRect l="5609" t="3920" r="4215" b="3702"/>
          <a:stretch/>
        </p:blipFill>
        <p:spPr>
          <a:xfrm rot="596213">
            <a:off x="1400013" y="1480375"/>
            <a:ext cx="1170000" cy="1170000"/>
          </a:xfrm>
          <a:prstGeom prst="rect">
            <a:avLst/>
          </a:prstGeom>
        </p:spPr>
      </p:pic>
      <p:sp>
        <p:nvSpPr>
          <p:cNvPr id="10" name="Sub Label 4">
            <a:extLst>
              <a:ext uri="{FF2B5EF4-FFF2-40B4-BE49-F238E27FC236}">
                <a16:creationId xmlns:a16="http://schemas.microsoft.com/office/drawing/2014/main" id="{C91094E6-61F1-40C5-B55D-D910C93B6CD7}"/>
              </a:ext>
            </a:extLst>
          </p:cNvPr>
          <p:cNvSpPr/>
          <p:nvPr/>
        </p:nvSpPr>
        <p:spPr>
          <a:xfrm>
            <a:off x="1063590" y="4403964"/>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Learning &amp; Talent Management</a:t>
            </a:r>
          </a:p>
        </p:txBody>
      </p:sp>
      <p:pic>
        <p:nvPicPr>
          <p:cNvPr id="11" name="Sub Cog 4" descr="Icon&#10;&#10;Description automatically generated">
            <a:hlinkClick r:id="" action="ppaction://noaction"/>
            <a:extLst>
              <a:ext uri="{FF2B5EF4-FFF2-40B4-BE49-F238E27FC236}">
                <a16:creationId xmlns:a16="http://schemas.microsoft.com/office/drawing/2014/main" id="{0063D6B9-93D5-4210-8407-C3B864501D56}"/>
              </a:ext>
            </a:extLst>
          </p:cNvPr>
          <p:cNvPicPr>
            <a:picLocks/>
          </p:cNvPicPr>
          <p:nvPr/>
        </p:nvPicPr>
        <p:blipFill rotWithShape="1">
          <a:blip r:embed="rId3">
            <a:duotone>
              <a:prstClr val="black"/>
              <a:schemeClr val="accent4">
                <a:tint val="45000"/>
                <a:satMod val="400000"/>
              </a:schemeClr>
            </a:duotone>
            <a:extLst>
              <a:ext uri="{28A0092B-C50C-407E-A947-70E740481C1C}">
                <a14:useLocalDpi xmlns:a14="http://schemas.microsoft.com/office/drawing/2010/main" val="0"/>
              </a:ext>
            </a:extLst>
          </a:blip>
          <a:srcRect l="5609" t="3920" r="4215" b="3702"/>
          <a:stretch/>
        </p:blipFill>
        <p:spPr>
          <a:xfrm>
            <a:off x="829505" y="4162594"/>
            <a:ext cx="1170000" cy="1170000"/>
          </a:xfrm>
          <a:prstGeom prst="rect">
            <a:avLst/>
          </a:prstGeom>
        </p:spPr>
      </p:pic>
      <p:sp>
        <p:nvSpPr>
          <p:cNvPr id="3" name="Slide Number Placeholder 2">
            <a:extLst>
              <a:ext uri="{FF2B5EF4-FFF2-40B4-BE49-F238E27FC236}">
                <a16:creationId xmlns:a16="http://schemas.microsoft.com/office/drawing/2014/main" id="{DE8C6BAF-6D35-39AA-4187-9B32B6EC30AF}"/>
              </a:ext>
            </a:extLst>
          </p:cNvPr>
          <p:cNvSpPr>
            <a:spLocks noGrp="1"/>
          </p:cNvSpPr>
          <p:nvPr>
            <p:ph type="sldNum" sz="quarter" idx="12"/>
          </p:nvPr>
        </p:nvSpPr>
        <p:spPr/>
        <p:txBody>
          <a:bodyPr/>
          <a:lstStyle/>
          <a:p>
            <a:fld id="{17AC4596-D91E-40C3-9B28-F1A5D43CF7C5}" type="slidenum">
              <a:rPr lang="en-GB" smtClean="0"/>
              <a:t>3</a:t>
            </a:fld>
            <a:endParaRPr lang="en-GB" dirty="0"/>
          </a:p>
        </p:txBody>
      </p:sp>
      <p:grpSp>
        <p:nvGrpSpPr>
          <p:cNvPr id="64" name="Group 63">
            <a:extLst>
              <a:ext uri="{FF2B5EF4-FFF2-40B4-BE49-F238E27FC236}">
                <a16:creationId xmlns:a16="http://schemas.microsoft.com/office/drawing/2014/main" id="{A1274147-F4EA-DC21-5567-756757152998}"/>
              </a:ext>
            </a:extLst>
          </p:cNvPr>
          <p:cNvGrpSpPr/>
          <p:nvPr/>
        </p:nvGrpSpPr>
        <p:grpSpPr>
          <a:xfrm>
            <a:off x="0" y="0"/>
            <a:ext cx="5633382" cy="6458142"/>
            <a:chOff x="0" y="-113359"/>
            <a:chExt cx="5633382" cy="6458142"/>
          </a:xfrm>
        </p:grpSpPr>
        <p:sp>
          <p:nvSpPr>
            <p:cNvPr id="24" name="Rectangle 23">
              <a:extLst>
                <a:ext uri="{FF2B5EF4-FFF2-40B4-BE49-F238E27FC236}">
                  <a16:creationId xmlns:a16="http://schemas.microsoft.com/office/drawing/2014/main" id="{09B86DD3-810F-7561-BF90-61043CDBB381}"/>
                </a:ext>
              </a:extLst>
            </p:cNvPr>
            <p:cNvSpPr/>
            <p:nvPr/>
          </p:nvSpPr>
          <p:spPr>
            <a:xfrm>
              <a:off x="0" y="-113359"/>
              <a:ext cx="5633382" cy="645814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53" name="Group 52">
              <a:extLst>
                <a:ext uri="{FF2B5EF4-FFF2-40B4-BE49-F238E27FC236}">
                  <a16:creationId xmlns:a16="http://schemas.microsoft.com/office/drawing/2014/main" id="{9BE56C6D-EA7D-AD42-999C-C7E4F427573F}"/>
                </a:ext>
              </a:extLst>
            </p:cNvPr>
            <p:cNvGrpSpPr/>
            <p:nvPr/>
          </p:nvGrpSpPr>
          <p:grpSpPr>
            <a:xfrm>
              <a:off x="265900" y="-17802"/>
              <a:ext cx="1612869" cy="1635830"/>
              <a:chOff x="6752918" y="1270539"/>
              <a:chExt cx="1170000" cy="1170000"/>
            </a:xfrm>
          </p:grpSpPr>
          <p:pic>
            <p:nvPicPr>
              <p:cNvPr id="35" name="Sub Menu Cog 1" descr="Icon&#10;&#10;Description automatically generated">
                <a:hlinkClick r:id="" action="ppaction://noaction"/>
                <a:extLst>
                  <a:ext uri="{FF2B5EF4-FFF2-40B4-BE49-F238E27FC236}">
                    <a16:creationId xmlns:a16="http://schemas.microsoft.com/office/drawing/2014/main" id="{3496D02E-07C3-53F4-5304-4CBA9BC4A387}"/>
                  </a:ext>
                </a:extLst>
              </p:cNvPr>
              <p:cNvPicPr>
                <a:picLocks/>
              </p:cNvPicPr>
              <p:nvPr/>
            </p:nvPicPr>
            <p:blipFill rotWithShape="1">
              <a:blip r:embed="rId3">
                <a:duotone>
                  <a:schemeClr val="accent3">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6752918" y="1270539"/>
                <a:ext cx="1170000" cy="1170000"/>
              </a:xfrm>
              <a:prstGeom prst="rect">
                <a:avLst/>
              </a:prstGeom>
            </p:spPr>
          </p:pic>
          <p:sp>
            <p:nvSpPr>
              <p:cNvPr id="36" name="Sub Menu Label 1">
                <a:extLst>
                  <a:ext uri="{FF2B5EF4-FFF2-40B4-BE49-F238E27FC236}">
                    <a16:creationId xmlns:a16="http://schemas.microsoft.com/office/drawing/2014/main" id="{A572B2DC-399C-D275-5CAA-DD89AB639721}"/>
                  </a:ext>
                </a:extLst>
              </p:cNvPr>
              <p:cNvSpPr/>
              <p:nvPr/>
            </p:nvSpPr>
            <p:spPr>
              <a:xfrm>
                <a:off x="6985777" y="1498994"/>
                <a:ext cx="710738"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800" dirty="0"/>
                  <a:t>Absence</a:t>
                </a:r>
                <a:endParaRPr lang="en-GB" sz="1000" dirty="0"/>
              </a:p>
            </p:txBody>
          </p:sp>
        </p:grpSp>
        <p:grpSp>
          <p:nvGrpSpPr>
            <p:cNvPr id="54" name="Group 53">
              <a:extLst>
                <a:ext uri="{FF2B5EF4-FFF2-40B4-BE49-F238E27FC236}">
                  <a16:creationId xmlns:a16="http://schemas.microsoft.com/office/drawing/2014/main" id="{14D8607F-2020-643C-98C5-89F2CE40F34E}"/>
                </a:ext>
              </a:extLst>
            </p:cNvPr>
            <p:cNvGrpSpPr/>
            <p:nvPr/>
          </p:nvGrpSpPr>
          <p:grpSpPr>
            <a:xfrm>
              <a:off x="1745181" y="482082"/>
              <a:ext cx="1612868" cy="1635829"/>
              <a:chOff x="7677696" y="2346077"/>
              <a:chExt cx="1170000" cy="1170000"/>
            </a:xfrm>
          </p:grpSpPr>
          <p:pic>
            <p:nvPicPr>
              <p:cNvPr id="38" name="Sub Menu Cog 2" descr="Icon&#10;&#10;Description automatically generated">
                <a:hlinkClick r:id="" action="ppaction://noaction"/>
                <a:extLst>
                  <a:ext uri="{FF2B5EF4-FFF2-40B4-BE49-F238E27FC236}">
                    <a16:creationId xmlns:a16="http://schemas.microsoft.com/office/drawing/2014/main" id="{B0FD8675-A096-3A32-9B5B-6CA08DBB15E0}"/>
                  </a:ext>
                </a:extLst>
              </p:cNvPr>
              <p:cNvPicPr>
                <a:picLocks/>
              </p:cNvPicPr>
              <p:nvPr/>
            </p:nvPicPr>
            <p:blipFill rotWithShape="1">
              <a:blip r:embed="rId3">
                <a:duotone>
                  <a:schemeClr val="accent3">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7677696" y="2346077"/>
                <a:ext cx="1170000" cy="1170000"/>
              </a:xfrm>
              <a:prstGeom prst="rect">
                <a:avLst/>
              </a:prstGeom>
            </p:spPr>
          </p:pic>
          <p:sp>
            <p:nvSpPr>
              <p:cNvPr id="37" name="Sub Menu Label 2">
                <a:extLst>
                  <a:ext uri="{FF2B5EF4-FFF2-40B4-BE49-F238E27FC236}">
                    <a16:creationId xmlns:a16="http://schemas.microsoft.com/office/drawing/2014/main" id="{DD880F84-7460-18A9-85F0-0BF3BBB77A72}"/>
                  </a:ext>
                </a:extLst>
              </p:cNvPr>
              <p:cNvSpPr/>
              <p:nvPr/>
            </p:nvSpPr>
            <p:spPr>
              <a:xfrm>
                <a:off x="7911696" y="2576170"/>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800" dirty="0"/>
                  <a:t>Bank Administration</a:t>
                </a:r>
              </a:p>
            </p:txBody>
          </p:sp>
        </p:grpSp>
        <p:grpSp>
          <p:nvGrpSpPr>
            <p:cNvPr id="52" name="Group 51">
              <a:extLst>
                <a:ext uri="{FF2B5EF4-FFF2-40B4-BE49-F238E27FC236}">
                  <a16:creationId xmlns:a16="http://schemas.microsoft.com/office/drawing/2014/main" id="{21CBECE7-434F-0A44-8C5E-554D10440761}"/>
                </a:ext>
              </a:extLst>
            </p:cNvPr>
            <p:cNvGrpSpPr/>
            <p:nvPr/>
          </p:nvGrpSpPr>
          <p:grpSpPr>
            <a:xfrm>
              <a:off x="608287" y="1590079"/>
              <a:ext cx="1482330" cy="1503433"/>
              <a:chOff x="6752918" y="2592500"/>
              <a:chExt cx="1170000" cy="1170000"/>
            </a:xfrm>
          </p:grpSpPr>
          <p:pic>
            <p:nvPicPr>
              <p:cNvPr id="40" name="Sub Menu Cog 3" descr="Icon&#10;&#10;Description automatically generated">
                <a:hlinkClick r:id="" action="ppaction://noaction"/>
                <a:extLst>
                  <a:ext uri="{FF2B5EF4-FFF2-40B4-BE49-F238E27FC236}">
                    <a16:creationId xmlns:a16="http://schemas.microsoft.com/office/drawing/2014/main" id="{4E0B23BE-93E2-322D-CDE1-F270D968CF6B}"/>
                  </a:ext>
                </a:extLst>
              </p:cNvPr>
              <p:cNvPicPr>
                <a:picLocks/>
              </p:cNvPicPr>
              <p:nvPr/>
            </p:nvPicPr>
            <p:blipFill rotWithShape="1">
              <a:blip r:embed="rId3">
                <a:duotone>
                  <a:schemeClr val="accent3">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6752918" y="2592500"/>
                <a:ext cx="1170000" cy="1170000"/>
              </a:xfrm>
              <a:prstGeom prst="rect">
                <a:avLst/>
              </a:prstGeom>
            </p:spPr>
          </p:pic>
          <p:sp>
            <p:nvSpPr>
              <p:cNvPr id="39" name="Sub Menu Label 3">
                <a:extLst>
                  <a:ext uri="{FF2B5EF4-FFF2-40B4-BE49-F238E27FC236}">
                    <a16:creationId xmlns:a16="http://schemas.microsoft.com/office/drawing/2014/main" id="{48428CD5-7E31-6807-AA98-C44140F95216}"/>
                  </a:ext>
                </a:extLst>
              </p:cNvPr>
              <p:cNvSpPr/>
              <p:nvPr/>
            </p:nvSpPr>
            <p:spPr>
              <a:xfrm>
                <a:off x="6987003" y="2833869"/>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800" dirty="0"/>
                  <a:t>Conflict of Interests</a:t>
                </a:r>
              </a:p>
            </p:txBody>
          </p:sp>
        </p:grpSp>
        <p:grpSp>
          <p:nvGrpSpPr>
            <p:cNvPr id="57" name="Group 56">
              <a:extLst>
                <a:ext uri="{FF2B5EF4-FFF2-40B4-BE49-F238E27FC236}">
                  <a16:creationId xmlns:a16="http://schemas.microsoft.com/office/drawing/2014/main" id="{3BB2C2A2-C505-2518-A093-B1C095D41F49}"/>
                </a:ext>
              </a:extLst>
            </p:cNvPr>
            <p:cNvGrpSpPr/>
            <p:nvPr/>
          </p:nvGrpSpPr>
          <p:grpSpPr>
            <a:xfrm>
              <a:off x="1977797" y="2046332"/>
              <a:ext cx="1584209" cy="1606762"/>
              <a:chOff x="7007750" y="2106964"/>
              <a:chExt cx="1584209" cy="1584209"/>
            </a:xfrm>
          </p:grpSpPr>
          <p:pic>
            <p:nvPicPr>
              <p:cNvPr id="42" name="Sub Menu Cog 4" descr="Icon&#10;&#10;Description automatically generated">
                <a:hlinkClick r:id="" action="ppaction://noaction"/>
                <a:extLst>
                  <a:ext uri="{FF2B5EF4-FFF2-40B4-BE49-F238E27FC236}">
                    <a16:creationId xmlns:a16="http://schemas.microsoft.com/office/drawing/2014/main" id="{632F4339-5D42-236E-1856-E170088E3FBE}"/>
                  </a:ext>
                </a:extLst>
              </p:cNvPr>
              <p:cNvPicPr>
                <a:picLocks/>
              </p:cNvPicPr>
              <p:nvPr/>
            </p:nvPicPr>
            <p:blipFill rotWithShape="1">
              <a:blip r:embed="rId3">
                <a:duotone>
                  <a:schemeClr val="accent3">
                    <a:shade val="45000"/>
                    <a:satMod val="135000"/>
                  </a:schemeClr>
                  <a:prstClr val="white"/>
                </a:duotone>
                <a:extLst>
                  <a:ext uri="{28A0092B-C50C-407E-A947-70E740481C1C}">
                    <a14:useLocalDpi xmlns:a14="http://schemas.microsoft.com/office/drawing/2010/main" val="0"/>
                  </a:ext>
                </a:extLst>
              </a:blip>
              <a:srcRect l="5609" t="3920" r="4215" b="3702"/>
              <a:stretch/>
            </p:blipFill>
            <p:spPr>
              <a:xfrm rot="462195">
                <a:off x="7007750" y="2106964"/>
                <a:ext cx="1584209" cy="1584209"/>
              </a:xfrm>
              <a:prstGeom prst="rect">
                <a:avLst/>
              </a:prstGeom>
            </p:spPr>
          </p:pic>
          <p:sp>
            <p:nvSpPr>
              <p:cNvPr id="41" name="Sub Menu Label 4">
                <a:extLst>
                  <a:ext uri="{FF2B5EF4-FFF2-40B4-BE49-F238E27FC236}">
                    <a16:creationId xmlns:a16="http://schemas.microsoft.com/office/drawing/2014/main" id="{B573321E-3B43-8337-36DD-30B257815446}"/>
                  </a:ext>
                </a:extLst>
              </p:cNvPr>
              <p:cNvSpPr/>
              <p:nvPr/>
            </p:nvSpPr>
            <p:spPr>
              <a:xfrm>
                <a:off x="7319846" y="2414105"/>
                <a:ext cx="950525" cy="950525"/>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800" dirty="0"/>
                  <a:t>Employee Relations</a:t>
                </a:r>
              </a:p>
            </p:txBody>
          </p:sp>
        </p:grpSp>
        <p:grpSp>
          <p:nvGrpSpPr>
            <p:cNvPr id="58" name="Group 57">
              <a:extLst>
                <a:ext uri="{FF2B5EF4-FFF2-40B4-BE49-F238E27FC236}">
                  <a16:creationId xmlns:a16="http://schemas.microsoft.com/office/drawing/2014/main" id="{95BC4D7B-992E-E80D-5830-09A98C12AB07}"/>
                </a:ext>
              </a:extLst>
            </p:cNvPr>
            <p:cNvGrpSpPr/>
            <p:nvPr/>
          </p:nvGrpSpPr>
          <p:grpSpPr>
            <a:xfrm>
              <a:off x="807563" y="3063947"/>
              <a:ext cx="1482330" cy="1540430"/>
              <a:chOff x="5848656" y="3087857"/>
              <a:chExt cx="1482330" cy="1518808"/>
            </a:xfrm>
          </p:grpSpPr>
          <p:pic>
            <p:nvPicPr>
              <p:cNvPr id="44" name="Sub Menu Cog 5" descr="Icon&#10;&#10;Description automatically generated">
                <a:hlinkClick r:id="" action="ppaction://noaction"/>
                <a:extLst>
                  <a:ext uri="{FF2B5EF4-FFF2-40B4-BE49-F238E27FC236}">
                    <a16:creationId xmlns:a16="http://schemas.microsoft.com/office/drawing/2014/main" id="{0A2D274C-80D6-DB25-CD25-D0D526C1EF62}"/>
                  </a:ext>
                </a:extLst>
              </p:cNvPr>
              <p:cNvPicPr>
                <a:picLocks/>
              </p:cNvPicPr>
              <p:nvPr/>
            </p:nvPicPr>
            <p:blipFill rotWithShape="1">
              <a:blip r:embed="rId3">
                <a:duotone>
                  <a:schemeClr val="accent3">
                    <a:shade val="45000"/>
                    <a:satMod val="135000"/>
                  </a:schemeClr>
                  <a:prstClr val="white"/>
                </a:duotone>
                <a:extLst>
                  <a:ext uri="{28A0092B-C50C-407E-A947-70E740481C1C}">
                    <a14:useLocalDpi xmlns:a14="http://schemas.microsoft.com/office/drawing/2010/main" val="0"/>
                  </a:ext>
                </a:extLst>
              </a:blip>
              <a:srcRect l="5609" t="3920" r="4215" b="3702"/>
              <a:stretch/>
            </p:blipFill>
            <p:spPr>
              <a:xfrm rot="521495">
                <a:off x="5848656" y="3087857"/>
                <a:ext cx="1482330" cy="1518808"/>
              </a:xfrm>
              <a:prstGeom prst="rect">
                <a:avLst/>
              </a:prstGeom>
            </p:spPr>
          </p:pic>
          <p:sp>
            <p:nvSpPr>
              <p:cNvPr id="43" name="Sub Menu Label 5">
                <a:extLst>
                  <a:ext uri="{FF2B5EF4-FFF2-40B4-BE49-F238E27FC236}">
                    <a16:creationId xmlns:a16="http://schemas.microsoft.com/office/drawing/2014/main" id="{358E6777-55B3-742B-DFAC-D77DEAA09AD3}"/>
                  </a:ext>
                </a:extLst>
              </p:cNvPr>
              <p:cNvSpPr/>
              <p:nvPr/>
            </p:nvSpPr>
            <p:spPr>
              <a:xfrm>
                <a:off x="6145122" y="3383578"/>
                <a:ext cx="889398" cy="911285"/>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800" dirty="0"/>
                  <a:t>Occupational Health</a:t>
                </a:r>
              </a:p>
            </p:txBody>
          </p:sp>
        </p:grpSp>
        <p:grpSp>
          <p:nvGrpSpPr>
            <p:cNvPr id="56" name="Group 55">
              <a:extLst>
                <a:ext uri="{FF2B5EF4-FFF2-40B4-BE49-F238E27FC236}">
                  <a16:creationId xmlns:a16="http://schemas.microsoft.com/office/drawing/2014/main" id="{ED09C496-C5DB-C746-397F-4000AD35D9D0}"/>
                </a:ext>
              </a:extLst>
            </p:cNvPr>
            <p:cNvGrpSpPr/>
            <p:nvPr/>
          </p:nvGrpSpPr>
          <p:grpSpPr>
            <a:xfrm>
              <a:off x="2204504" y="3590150"/>
              <a:ext cx="1584209" cy="1606762"/>
              <a:chOff x="7931655" y="4607051"/>
              <a:chExt cx="1170000" cy="1170000"/>
            </a:xfrm>
          </p:grpSpPr>
          <p:pic>
            <p:nvPicPr>
              <p:cNvPr id="46" name="Sub Menu Cog 6" descr="Icon&#10;&#10;Description automatically generated">
                <a:hlinkClick r:id="" action="ppaction://noaction"/>
                <a:extLst>
                  <a:ext uri="{FF2B5EF4-FFF2-40B4-BE49-F238E27FC236}">
                    <a16:creationId xmlns:a16="http://schemas.microsoft.com/office/drawing/2014/main" id="{9FE4A7CF-E20C-969D-87B6-3AE5DDBF3AD2}"/>
                  </a:ext>
                </a:extLst>
              </p:cNvPr>
              <p:cNvPicPr>
                <a:picLocks/>
              </p:cNvPicPr>
              <p:nvPr/>
            </p:nvPicPr>
            <p:blipFill rotWithShape="1">
              <a:blip r:embed="rId3">
                <a:duotone>
                  <a:schemeClr val="accent3">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7931655" y="4607051"/>
                <a:ext cx="1170000" cy="1170000"/>
              </a:xfrm>
              <a:prstGeom prst="rect">
                <a:avLst/>
              </a:prstGeom>
            </p:spPr>
          </p:pic>
          <p:sp>
            <p:nvSpPr>
              <p:cNvPr id="45" name="Sub Menu Label 6">
                <a:extLst>
                  <a:ext uri="{FF2B5EF4-FFF2-40B4-BE49-F238E27FC236}">
                    <a16:creationId xmlns:a16="http://schemas.microsoft.com/office/drawing/2014/main" id="{359F5443-8F42-6313-38A9-566CDA618C79}"/>
                  </a:ext>
                </a:extLst>
              </p:cNvPr>
              <p:cNvSpPr/>
              <p:nvPr/>
            </p:nvSpPr>
            <p:spPr>
              <a:xfrm>
                <a:off x="8165741" y="4848421"/>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800" dirty="0"/>
                  <a:t>Property Management</a:t>
                </a:r>
              </a:p>
            </p:txBody>
          </p:sp>
        </p:grpSp>
        <p:grpSp>
          <p:nvGrpSpPr>
            <p:cNvPr id="59" name="Group 58">
              <a:extLst>
                <a:ext uri="{FF2B5EF4-FFF2-40B4-BE49-F238E27FC236}">
                  <a16:creationId xmlns:a16="http://schemas.microsoft.com/office/drawing/2014/main" id="{7FCE2AC3-EC78-8555-AD76-E57D0AFC4A8A}"/>
                </a:ext>
              </a:extLst>
            </p:cNvPr>
            <p:cNvGrpSpPr/>
            <p:nvPr/>
          </p:nvGrpSpPr>
          <p:grpSpPr>
            <a:xfrm>
              <a:off x="915095" y="4563954"/>
              <a:ext cx="1596354" cy="1530509"/>
              <a:chOff x="5945048" y="4587960"/>
              <a:chExt cx="1596354" cy="1509026"/>
            </a:xfrm>
          </p:grpSpPr>
          <p:pic>
            <p:nvPicPr>
              <p:cNvPr id="48" name="Sub Menu Cog 7" descr="Icon&#10;&#10;Description automatically generated">
                <a:hlinkClick r:id="" action="ppaction://noaction"/>
                <a:extLst>
                  <a:ext uri="{FF2B5EF4-FFF2-40B4-BE49-F238E27FC236}">
                    <a16:creationId xmlns:a16="http://schemas.microsoft.com/office/drawing/2014/main" id="{2CB4269B-0A1E-9145-29ED-6DB696641CE4}"/>
                  </a:ext>
                </a:extLst>
              </p:cNvPr>
              <p:cNvPicPr>
                <a:picLocks/>
              </p:cNvPicPr>
              <p:nvPr/>
            </p:nvPicPr>
            <p:blipFill rotWithShape="1">
              <a:blip r:embed="rId3">
                <a:duotone>
                  <a:schemeClr val="accent3">
                    <a:shade val="45000"/>
                    <a:satMod val="135000"/>
                  </a:schemeClr>
                  <a:prstClr val="white"/>
                </a:duotone>
                <a:extLst>
                  <a:ext uri="{28A0092B-C50C-407E-A947-70E740481C1C}">
                    <a14:useLocalDpi xmlns:a14="http://schemas.microsoft.com/office/drawing/2010/main" val="0"/>
                  </a:ext>
                </a:extLst>
              </a:blip>
              <a:srcRect l="5609" t="3920" r="4215" b="3702"/>
              <a:stretch/>
            </p:blipFill>
            <p:spPr>
              <a:xfrm rot="410501">
                <a:off x="5945048" y="4587960"/>
                <a:ext cx="1596354" cy="1509026"/>
              </a:xfrm>
              <a:prstGeom prst="rect">
                <a:avLst/>
              </a:prstGeom>
            </p:spPr>
          </p:pic>
          <p:sp>
            <p:nvSpPr>
              <p:cNvPr id="47" name="Sub Menu Label 7">
                <a:extLst>
                  <a:ext uri="{FF2B5EF4-FFF2-40B4-BE49-F238E27FC236}">
                    <a16:creationId xmlns:a16="http://schemas.microsoft.com/office/drawing/2014/main" id="{AF9EBC21-1560-5DB6-6EB2-BF6BF251406A}"/>
                  </a:ext>
                </a:extLst>
              </p:cNvPr>
              <p:cNvSpPr/>
              <p:nvPr/>
            </p:nvSpPr>
            <p:spPr>
              <a:xfrm>
                <a:off x="6264436" y="4899269"/>
                <a:ext cx="957812" cy="905416"/>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800" dirty="0"/>
                  <a:t>Workstructures</a:t>
                </a:r>
              </a:p>
            </p:txBody>
          </p:sp>
        </p:grpSp>
      </p:grpSp>
      <p:sp>
        <p:nvSpPr>
          <p:cNvPr id="49" name="Slide Number Placeholder 2">
            <a:extLst>
              <a:ext uri="{FF2B5EF4-FFF2-40B4-BE49-F238E27FC236}">
                <a16:creationId xmlns:a16="http://schemas.microsoft.com/office/drawing/2014/main" id="{9215D66E-8153-EEDD-DFA3-DA4FE9347D62}"/>
              </a:ext>
            </a:extLst>
          </p:cNvPr>
          <p:cNvSpPr txBox="1">
            <a:spLocks/>
          </p:cNvSpPr>
          <p:nvPr/>
        </p:nvSpPr>
        <p:spPr>
          <a:xfrm>
            <a:off x="7148513" y="6508752"/>
            <a:ext cx="222885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17AC4596-D91E-40C3-9B28-F1A5D43CF7C5}" type="slidenum">
              <a:rPr lang="en-GB" smtClean="0"/>
              <a:pPr/>
              <a:t>3</a:t>
            </a:fld>
            <a:endParaRPr lang="en-GB" dirty="0"/>
          </a:p>
        </p:txBody>
      </p:sp>
      <p:sp>
        <p:nvSpPr>
          <p:cNvPr id="65" name="TextBox 64">
            <a:extLst>
              <a:ext uri="{FF2B5EF4-FFF2-40B4-BE49-F238E27FC236}">
                <a16:creationId xmlns:a16="http://schemas.microsoft.com/office/drawing/2014/main" id="{85FAC78C-124F-69D0-0678-D822B87146B4}"/>
              </a:ext>
            </a:extLst>
          </p:cNvPr>
          <p:cNvSpPr txBox="1"/>
          <p:nvPr/>
        </p:nvSpPr>
        <p:spPr>
          <a:xfrm>
            <a:off x="3861821" y="648778"/>
            <a:ext cx="6056764" cy="1600438"/>
          </a:xfrm>
          <a:prstGeom prst="rect">
            <a:avLst/>
          </a:prstGeom>
          <a:noFill/>
        </p:spPr>
        <p:txBody>
          <a:bodyPr wrap="square">
            <a:spAutoFit/>
          </a:bodyPr>
          <a:lstStyle/>
          <a:p>
            <a:r>
              <a:rPr lang="en-GB" sz="1400" dirty="0">
                <a:solidFill>
                  <a:srgbClr val="000000"/>
                </a:solidFill>
                <a:latin typeface="Istok Web"/>
              </a:rPr>
              <a:t>Back office improvements in productivity and efficiency can be realised by using ESR best practice processes.</a:t>
            </a:r>
          </a:p>
          <a:p>
            <a:endParaRPr lang="en-GB" sz="1400" dirty="0">
              <a:solidFill>
                <a:srgbClr val="000000"/>
              </a:solidFill>
              <a:latin typeface="Istok Web"/>
            </a:endParaRPr>
          </a:p>
          <a:p>
            <a:r>
              <a:rPr lang="en-GB" sz="1400" dirty="0">
                <a:solidFill>
                  <a:srgbClr val="000000"/>
                </a:solidFill>
                <a:latin typeface="Istok Web"/>
              </a:rPr>
              <a:t>Underpinning ESR best practice is the timely population of high quality and validated data at the point of entry. This enables accurate management information to be available across NHS organisations to support business planning and decision making. </a:t>
            </a:r>
          </a:p>
        </p:txBody>
      </p:sp>
      <p:sp>
        <p:nvSpPr>
          <p:cNvPr id="22" name="Heading">
            <a:extLst>
              <a:ext uri="{FF2B5EF4-FFF2-40B4-BE49-F238E27FC236}">
                <a16:creationId xmlns:a16="http://schemas.microsoft.com/office/drawing/2014/main" id="{AC167B59-7D54-26BB-96EE-F5528A1147B7}"/>
              </a:ext>
            </a:extLst>
          </p:cNvPr>
          <p:cNvSpPr txBox="1"/>
          <p:nvPr/>
        </p:nvSpPr>
        <p:spPr>
          <a:xfrm>
            <a:off x="3911423" y="136523"/>
            <a:ext cx="3926822" cy="442429"/>
          </a:xfrm>
          <a:prstGeom prst="rect">
            <a:avLst/>
          </a:prstGeom>
          <a:noFill/>
        </p:spPr>
        <p:txBody>
          <a:bodyPr wrap="square" rtlCol="0">
            <a:spAutoFit/>
          </a:bodyPr>
          <a:lstStyle/>
          <a:p>
            <a:r>
              <a:rPr lang="en-GB" sz="2275" b="1" dirty="0">
                <a:solidFill>
                  <a:schemeClr val="accent1">
                    <a:lumMod val="75000"/>
                  </a:schemeClr>
                </a:solidFill>
              </a:rPr>
              <a:t>HR</a:t>
            </a:r>
            <a:endParaRPr lang="en-GB" sz="1463" dirty="0"/>
          </a:p>
        </p:txBody>
      </p:sp>
      <p:sp>
        <p:nvSpPr>
          <p:cNvPr id="67" name="TextBox 66">
            <a:extLst>
              <a:ext uri="{FF2B5EF4-FFF2-40B4-BE49-F238E27FC236}">
                <a16:creationId xmlns:a16="http://schemas.microsoft.com/office/drawing/2014/main" id="{72D567F7-F110-5424-DF0E-3E14CF0955A4}"/>
              </a:ext>
            </a:extLst>
          </p:cNvPr>
          <p:cNvSpPr txBox="1"/>
          <p:nvPr/>
        </p:nvSpPr>
        <p:spPr>
          <a:xfrm>
            <a:off x="3882219" y="2313736"/>
            <a:ext cx="5850256" cy="1169551"/>
          </a:xfrm>
          <a:prstGeom prst="rect">
            <a:avLst/>
          </a:prstGeom>
          <a:noFill/>
        </p:spPr>
        <p:txBody>
          <a:bodyPr wrap="square">
            <a:spAutoFit/>
          </a:bodyPr>
          <a:lstStyle/>
          <a:p>
            <a:r>
              <a:rPr lang="en-GB" sz="1400" dirty="0">
                <a:solidFill>
                  <a:srgbClr val="000000"/>
                </a:solidFill>
                <a:latin typeface="Istok Web"/>
              </a:rPr>
              <a:t>ESR can support information provision to give timely information in key areas, allow analysis and identify trends, and deliver training and identify gaps in workforce training needs. It is crucial therefore that ESR functionality is used and that accurate data is entered into ESR using the recommended HR Best Practice.</a:t>
            </a:r>
          </a:p>
        </p:txBody>
      </p:sp>
      <p:sp>
        <p:nvSpPr>
          <p:cNvPr id="69" name="TextBox 68">
            <a:extLst>
              <a:ext uri="{FF2B5EF4-FFF2-40B4-BE49-F238E27FC236}">
                <a16:creationId xmlns:a16="http://schemas.microsoft.com/office/drawing/2014/main" id="{72E9F971-6E2B-82E6-3D15-1ECA8E41DC88}"/>
              </a:ext>
            </a:extLst>
          </p:cNvPr>
          <p:cNvSpPr txBox="1"/>
          <p:nvPr/>
        </p:nvSpPr>
        <p:spPr>
          <a:xfrm>
            <a:off x="3895605" y="3482551"/>
            <a:ext cx="5818764" cy="1169551"/>
          </a:xfrm>
          <a:prstGeom prst="rect">
            <a:avLst/>
          </a:prstGeom>
          <a:noFill/>
        </p:spPr>
        <p:txBody>
          <a:bodyPr wrap="square">
            <a:spAutoFit/>
          </a:bodyPr>
          <a:lstStyle/>
          <a:p>
            <a:r>
              <a:rPr lang="en-GB" sz="1400" dirty="0">
                <a:solidFill>
                  <a:srgbClr val="000000"/>
                </a:solidFill>
                <a:latin typeface="Istok Web"/>
              </a:rPr>
              <a:t>Good workstructures management is not only essential for managing your workforce establishment, but is also an important part of ensuring data quality to enable you to provide effective workforce reporting at local and national levels. </a:t>
            </a:r>
          </a:p>
          <a:p>
            <a:endParaRPr lang="en-GB" sz="1400" dirty="0">
              <a:solidFill>
                <a:srgbClr val="000000"/>
              </a:solidFill>
              <a:latin typeface="Istok Web"/>
            </a:endParaRPr>
          </a:p>
        </p:txBody>
      </p:sp>
      <p:pic>
        <p:nvPicPr>
          <p:cNvPr id="21" name="Picture 20" descr="A picture containing table&#10;&#10;Description automatically generated">
            <a:extLst>
              <a:ext uri="{FF2B5EF4-FFF2-40B4-BE49-F238E27FC236}">
                <a16:creationId xmlns:a16="http://schemas.microsoft.com/office/drawing/2014/main" id="{FF2588B3-462D-1DEB-B9F2-F44116A2AF0A}"/>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8734" t="92982"/>
          <a:stretch/>
        </p:blipFill>
        <p:spPr>
          <a:xfrm>
            <a:off x="0" y="6376726"/>
            <a:ext cx="9906000" cy="481273"/>
          </a:xfrm>
          <a:prstGeom prst="rect">
            <a:avLst/>
          </a:prstGeom>
        </p:spPr>
      </p:pic>
    </p:spTree>
    <p:extLst>
      <p:ext uri="{BB962C8B-B14F-4D97-AF65-F5344CB8AC3E}">
        <p14:creationId xmlns:p14="http://schemas.microsoft.com/office/powerpoint/2010/main" val="3308633023"/>
      </p:ext>
    </p:extLst>
  </p:cSld>
  <p:clrMapOvr>
    <a:masterClrMapping/>
  </p:clrMapOvr>
  <mc:AlternateContent xmlns:mc="http://schemas.openxmlformats.org/markup-compatibility/2006" xmlns:p14="http://schemas.microsoft.com/office/powerpoint/2010/main">
    <mc:Choice Requires="p14">
      <p:transition spd="med" p14:dur="700" advClick="0" advTm="30000">
        <p:fade/>
      </p:transition>
    </mc:Choice>
    <mc:Fallback xmlns="">
      <p:transition spd="med" advClick="0"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5000" fill="hold"/>
                                        <p:tgtEl>
                                          <p:spTgt spid="9"/>
                                        </p:tgtEl>
                                        <p:attrNameLst>
                                          <p:attrName>r</p:attrName>
                                        </p:attrNameLst>
                                      </p:cBhvr>
                                    </p:animRot>
                                  </p:childTnLst>
                                </p:cTn>
                              </p:par>
                              <p:par>
                                <p:cTn id="7" presetID="8" presetClass="emph" presetSubtype="0" repeatCount="indefinite" fill="hold" nodeType="withEffect">
                                  <p:stCondLst>
                                    <p:cond delay="0"/>
                                  </p:stCondLst>
                                  <p:childTnLst>
                                    <p:animRot by="21600000">
                                      <p:cBhvr>
                                        <p:cTn id="8" dur="5000" fill="hold"/>
                                        <p:tgtEl>
                                          <p:spTgt spid="13"/>
                                        </p:tgtEl>
                                        <p:attrNameLst>
                                          <p:attrName>r</p:attrName>
                                        </p:attrNameLst>
                                      </p:cBhvr>
                                    </p:animRot>
                                  </p:childTnLst>
                                </p:cTn>
                              </p:par>
                              <p:par>
                                <p:cTn id="9" presetID="8" presetClass="emph" presetSubtype="0" repeatCount="indefinite" fill="hold" nodeType="withEffect">
                                  <p:stCondLst>
                                    <p:cond delay="0"/>
                                  </p:stCondLst>
                                  <p:childTnLst>
                                    <p:animRot by="21600000">
                                      <p:cBhvr>
                                        <p:cTn id="10" dur="5000" fill="hold"/>
                                        <p:tgtEl>
                                          <p:spTgt spid="19"/>
                                        </p:tgtEl>
                                        <p:attrNameLst>
                                          <p:attrName>r</p:attrName>
                                        </p:attrNameLst>
                                      </p:cBhvr>
                                    </p:animRot>
                                  </p:childTnLst>
                                </p:cTn>
                              </p:par>
                              <p:par>
                                <p:cTn id="11" presetID="8" presetClass="emph" presetSubtype="0" repeatCount="indefinite" fill="hold" nodeType="withEffect">
                                  <p:stCondLst>
                                    <p:cond delay="0"/>
                                  </p:stCondLst>
                                  <p:childTnLst>
                                    <p:animRot by="21600000">
                                      <p:cBhvr>
                                        <p:cTn id="12" dur="5000" fill="hold"/>
                                        <p:tgtEl>
                                          <p:spTgt spid="7"/>
                                        </p:tgtEl>
                                        <p:attrNameLst>
                                          <p:attrName>r</p:attrName>
                                        </p:attrNameLst>
                                      </p:cBhvr>
                                    </p:animRot>
                                  </p:childTnLst>
                                </p:cTn>
                              </p:par>
                              <p:par>
                                <p:cTn id="13" presetID="8" presetClass="emph" presetSubtype="0" repeatCount="indefinite" fill="hold" nodeType="withEffect">
                                  <p:stCondLst>
                                    <p:cond delay="0"/>
                                  </p:stCondLst>
                                  <p:childTnLst>
                                    <p:animRot by="21600000">
                                      <p:cBhvr>
                                        <p:cTn id="14" dur="5000" fill="hold"/>
                                        <p:tgtEl>
                                          <p:spTgt spid="11"/>
                                        </p:tgtEl>
                                        <p:attrNameLst>
                                          <p:attrName>r</p:attrName>
                                        </p:attrNameLst>
                                      </p:cBhvr>
                                    </p:animRot>
                                  </p:childTnLst>
                                </p:cTn>
                              </p:par>
                              <p:par>
                                <p:cTn id="15" presetID="8" presetClass="emph" presetSubtype="0" repeatCount="indefinite" fill="hold" nodeType="withEffect">
                                  <p:stCondLst>
                                    <p:cond delay="0"/>
                                  </p:stCondLst>
                                  <p:childTnLst>
                                    <p:animRot by="21600000">
                                      <p:cBhvr>
                                        <p:cTn id="16" dur="5000" fill="hold"/>
                                        <p:tgtEl>
                                          <p:spTgt spid="17"/>
                                        </p:tgtEl>
                                        <p:attrNameLst>
                                          <p:attrName>r</p:attrName>
                                        </p:attrNameLst>
                                      </p:cBhvr>
                                    </p:animRot>
                                  </p:childTnLst>
                                </p:cTn>
                              </p:par>
                              <p:par>
                                <p:cTn id="17" presetID="8" presetClass="emph" presetSubtype="0" repeatCount="indefinite" fill="hold" nodeType="withEffect">
                                  <p:stCondLst>
                                    <p:cond delay="0"/>
                                  </p:stCondLst>
                                  <p:childTnLst>
                                    <p:animRot by="21600000">
                                      <p:cBhvr>
                                        <p:cTn id="18" dur="5000" fill="hold"/>
                                        <p:tgtEl>
                                          <p:spTgt spid="15"/>
                                        </p:tgtEl>
                                        <p:attrNameLst>
                                          <p:attrName>r</p:attrName>
                                        </p:attrNameLst>
                                      </p:cBhvr>
                                    </p:animRot>
                                  </p:childTnLst>
                                </p:cTn>
                              </p:par>
                              <p:par>
                                <p:cTn id="19" presetID="10" presetClass="entr" presetSubtype="0" fill="hold" nodeType="withEffect">
                                  <p:stCondLst>
                                    <p:cond delay="2000"/>
                                  </p:stCondLst>
                                  <p:childTnLst>
                                    <p:set>
                                      <p:cBhvr>
                                        <p:cTn id="20" dur="1" fill="hold">
                                          <p:stCondLst>
                                            <p:cond delay="0"/>
                                          </p:stCondLst>
                                        </p:cTn>
                                        <p:tgtEl>
                                          <p:spTgt spid="64"/>
                                        </p:tgtEl>
                                        <p:attrNameLst>
                                          <p:attrName>style.visibility</p:attrName>
                                        </p:attrNameLst>
                                      </p:cBhvr>
                                      <p:to>
                                        <p:strVal val="visible"/>
                                      </p:to>
                                    </p:set>
                                    <p:animEffect transition="in" filter="fade">
                                      <p:cBhvr>
                                        <p:cTn id="21" dur="3000"/>
                                        <p:tgtEl>
                                          <p:spTgt spid="64"/>
                                        </p:tgtEl>
                                      </p:cBhvr>
                                    </p:animEffect>
                                  </p:childTnLst>
                                </p:cTn>
                              </p:par>
                              <p:par>
                                <p:cTn id="22" presetID="22" presetClass="entr" presetSubtype="8" fill="hold" grpId="0" nodeType="withEffect">
                                  <p:stCondLst>
                                    <p:cond delay="4700"/>
                                  </p:stCondLst>
                                  <p:childTnLst>
                                    <p:set>
                                      <p:cBhvr>
                                        <p:cTn id="23" dur="1" fill="hold">
                                          <p:stCondLst>
                                            <p:cond delay="0"/>
                                          </p:stCondLst>
                                        </p:cTn>
                                        <p:tgtEl>
                                          <p:spTgt spid="65"/>
                                        </p:tgtEl>
                                        <p:attrNameLst>
                                          <p:attrName>style.visibility</p:attrName>
                                        </p:attrNameLst>
                                      </p:cBhvr>
                                      <p:to>
                                        <p:strVal val="visible"/>
                                      </p:to>
                                    </p:set>
                                    <p:animEffect transition="in" filter="wipe(left)">
                                      <p:cBhvr>
                                        <p:cTn id="24" dur="3400"/>
                                        <p:tgtEl>
                                          <p:spTgt spid="65"/>
                                        </p:tgtEl>
                                      </p:cBhvr>
                                    </p:animEffect>
                                  </p:childTnLst>
                                </p:cTn>
                              </p:par>
                              <p:par>
                                <p:cTn id="25" presetID="22" presetClass="entr" presetSubtype="8" fill="hold" grpId="0" nodeType="withEffect">
                                  <p:stCondLst>
                                    <p:cond delay="13000"/>
                                  </p:stCondLst>
                                  <p:childTnLst>
                                    <p:set>
                                      <p:cBhvr>
                                        <p:cTn id="26" dur="1" fill="hold">
                                          <p:stCondLst>
                                            <p:cond delay="0"/>
                                          </p:stCondLst>
                                        </p:cTn>
                                        <p:tgtEl>
                                          <p:spTgt spid="67"/>
                                        </p:tgtEl>
                                        <p:attrNameLst>
                                          <p:attrName>style.visibility</p:attrName>
                                        </p:attrNameLst>
                                      </p:cBhvr>
                                      <p:to>
                                        <p:strVal val="visible"/>
                                      </p:to>
                                    </p:set>
                                    <p:animEffect transition="in" filter="wipe(left)">
                                      <p:cBhvr>
                                        <p:cTn id="27" dur="3000"/>
                                        <p:tgtEl>
                                          <p:spTgt spid="67"/>
                                        </p:tgtEl>
                                      </p:cBhvr>
                                    </p:animEffect>
                                  </p:childTnLst>
                                </p:cTn>
                              </p:par>
                              <p:par>
                                <p:cTn id="28" presetID="22" presetClass="entr" presetSubtype="8" fill="hold" grpId="0" nodeType="withEffect">
                                  <p:stCondLst>
                                    <p:cond delay="19000"/>
                                  </p:stCondLst>
                                  <p:childTnLst>
                                    <p:set>
                                      <p:cBhvr>
                                        <p:cTn id="29" dur="1" fill="hold">
                                          <p:stCondLst>
                                            <p:cond delay="0"/>
                                          </p:stCondLst>
                                        </p:cTn>
                                        <p:tgtEl>
                                          <p:spTgt spid="69"/>
                                        </p:tgtEl>
                                        <p:attrNameLst>
                                          <p:attrName>style.visibility</p:attrName>
                                        </p:attrNameLst>
                                      </p:cBhvr>
                                      <p:to>
                                        <p:strVal val="visible"/>
                                      </p:to>
                                    </p:set>
                                    <p:animEffect transition="in" filter="wipe(left)">
                                      <p:cBhvr>
                                        <p:cTn id="30" dur="30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P spid="67" grpId="0"/>
      <p:bldP spid="6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Sub Cog 6" descr="Icon&#10;&#10;Description automatically generated">
            <a:hlinkClick r:id="" action="ppaction://noaction"/>
            <a:extLst>
              <a:ext uri="{FF2B5EF4-FFF2-40B4-BE49-F238E27FC236}">
                <a16:creationId xmlns:a16="http://schemas.microsoft.com/office/drawing/2014/main" id="{F3D7CB27-6BED-480E-A62F-3754C1B179B4}"/>
              </a:ext>
            </a:extLst>
          </p:cNvPr>
          <p:cNvPicPr>
            <a:picLocks/>
          </p:cNvPicPr>
          <p:nvPr/>
        </p:nvPicPr>
        <p:blipFill rotWithShape="1">
          <a:blip r:embed="rId3">
            <a:duotone>
              <a:schemeClr val="accent6">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323852" y="2036094"/>
            <a:ext cx="1170000" cy="1170000"/>
          </a:xfrm>
          <a:prstGeom prst="rect">
            <a:avLst/>
          </a:prstGeom>
        </p:spPr>
      </p:pic>
      <p:pic>
        <p:nvPicPr>
          <p:cNvPr id="32" name="ESR Cog External" descr="Icon&#10;&#10;Description automatically generated">
            <a:extLst>
              <a:ext uri="{FF2B5EF4-FFF2-40B4-BE49-F238E27FC236}">
                <a16:creationId xmlns:a16="http://schemas.microsoft.com/office/drawing/2014/main" id="{F9FA7AD0-82C1-F1C2-A78C-962780EBA01C}"/>
              </a:ext>
            </a:extLst>
          </p:cNvPr>
          <p:cNvPicPr>
            <a:picLocks/>
          </p:cNvPicPr>
          <p:nvPr/>
        </p:nvPicPr>
        <p:blipFill rotWithShape="1">
          <a:blip r:embed="rId3">
            <a:alphaModFix amt="50000"/>
            <a:duotone>
              <a:schemeClr val="accent5">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1528809" y="-15415"/>
            <a:ext cx="7053970" cy="7053970"/>
          </a:xfrm>
          <a:prstGeom prst="rect">
            <a:avLst/>
          </a:prstGeom>
        </p:spPr>
      </p:pic>
      <p:pic>
        <p:nvPicPr>
          <p:cNvPr id="29" name="ESR Cog">
            <a:extLst>
              <a:ext uri="{FF2B5EF4-FFF2-40B4-BE49-F238E27FC236}">
                <a16:creationId xmlns:a16="http://schemas.microsoft.com/office/drawing/2014/main" id="{533BEB2D-5BC8-64D0-E66A-21624D6AECA8}"/>
              </a:ext>
            </a:extLst>
          </p:cNvPr>
          <p:cNvPicPr>
            <a:picLocks noChangeAspect="1"/>
          </p:cNvPicPr>
          <p:nvPr/>
        </p:nvPicPr>
        <p:blipFill rotWithShape="1">
          <a:blip r:embed="rId4"/>
          <a:srcRect l="2699" t="8215" r="2149"/>
          <a:stretch/>
        </p:blipFill>
        <p:spPr>
          <a:xfrm rot="5243493">
            <a:off x="-725062" y="881006"/>
            <a:ext cx="5417494" cy="5277601"/>
          </a:xfrm>
          <a:prstGeom prst="rect">
            <a:avLst/>
          </a:prstGeom>
        </p:spPr>
      </p:pic>
      <p:sp>
        <p:nvSpPr>
          <p:cNvPr id="12" name="Sub Label 1">
            <a:extLst>
              <a:ext uri="{FF2B5EF4-FFF2-40B4-BE49-F238E27FC236}">
                <a16:creationId xmlns:a16="http://schemas.microsoft.com/office/drawing/2014/main" id="{C32AD84B-783D-4F53-B6E7-E01DB6C17955}"/>
              </a:ext>
            </a:extLst>
          </p:cNvPr>
          <p:cNvSpPr/>
          <p:nvPr/>
        </p:nvSpPr>
        <p:spPr>
          <a:xfrm>
            <a:off x="2717856" y="2276652"/>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Hires</a:t>
            </a:r>
          </a:p>
        </p:txBody>
      </p:sp>
      <p:pic>
        <p:nvPicPr>
          <p:cNvPr id="13" name="Sub Cog 1" descr="Icon&#10;&#10;Description automatically generated">
            <a:hlinkClick r:id="rId5" action="ppaction://hlinksldjump"/>
            <a:extLst>
              <a:ext uri="{FF2B5EF4-FFF2-40B4-BE49-F238E27FC236}">
                <a16:creationId xmlns:a16="http://schemas.microsoft.com/office/drawing/2014/main" id="{B38E057A-6176-4463-96EE-D03044B6C7A1}"/>
              </a:ext>
            </a:extLst>
          </p:cNvPr>
          <p:cNvPicPr>
            <a:picLocks/>
          </p:cNvPicPr>
          <p:nvPr/>
        </p:nvPicPr>
        <p:blipFill rotWithShape="1">
          <a:blip r:embed="rId3">
            <a:duotone>
              <a:schemeClr val="accent4">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2483771" y="2036094"/>
            <a:ext cx="1170000" cy="1170000"/>
          </a:xfrm>
          <a:prstGeom prst="rect">
            <a:avLst/>
          </a:prstGeom>
        </p:spPr>
      </p:pic>
      <p:sp>
        <p:nvSpPr>
          <p:cNvPr id="20" name="Sub Label 2">
            <a:extLst>
              <a:ext uri="{FF2B5EF4-FFF2-40B4-BE49-F238E27FC236}">
                <a16:creationId xmlns:a16="http://schemas.microsoft.com/office/drawing/2014/main" id="{C336B053-C2BB-44EB-8211-C6ED9E85BB85}"/>
              </a:ext>
            </a:extLst>
          </p:cNvPr>
          <p:cNvSpPr/>
          <p:nvPr/>
        </p:nvSpPr>
        <p:spPr>
          <a:xfrm>
            <a:off x="2972857" y="3511570"/>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HR</a:t>
            </a:r>
          </a:p>
        </p:txBody>
      </p:sp>
      <p:pic>
        <p:nvPicPr>
          <p:cNvPr id="19" name="Sub Cog 2" descr="Icon&#10;&#10;Description automatically generated">
            <a:hlinkClick r:id="" action="ppaction://noaction"/>
            <a:extLst>
              <a:ext uri="{FF2B5EF4-FFF2-40B4-BE49-F238E27FC236}">
                <a16:creationId xmlns:a16="http://schemas.microsoft.com/office/drawing/2014/main" id="{976C1D2E-D3BC-44E6-A74D-1FD40C7A37AE}"/>
              </a:ext>
            </a:extLst>
          </p:cNvPr>
          <p:cNvPicPr>
            <a:picLocks/>
          </p:cNvPicPr>
          <p:nvPr/>
        </p:nvPicPr>
        <p:blipFill rotWithShape="1">
          <a:blip r:embed="rId3">
            <a:duotone>
              <a:schemeClr val="accent3">
                <a:shade val="45000"/>
                <a:satMod val="135000"/>
              </a:schemeClr>
              <a:prstClr val="white"/>
            </a:duotone>
            <a:extLst>
              <a:ext uri="{28A0092B-C50C-407E-A947-70E740481C1C}">
                <a14:useLocalDpi xmlns:a14="http://schemas.microsoft.com/office/drawing/2010/main" val="0"/>
              </a:ext>
            </a:extLst>
          </a:blip>
          <a:srcRect l="5609" t="3920" r="4215" b="3702"/>
          <a:stretch/>
        </p:blipFill>
        <p:spPr>
          <a:xfrm rot="15180000">
            <a:off x="2738771" y="3278249"/>
            <a:ext cx="1170000" cy="1170000"/>
          </a:xfrm>
          <a:prstGeom prst="rect">
            <a:avLst/>
          </a:prstGeom>
        </p:spPr>
      </p:pic>
      <p:sp>
        <p:nvSpPr>
          <p:cNvPr id="6" name="Sub Label 3">
            <a:extLst>
              <a:ext uri="{FF2B5EF4-FFF2-40B4-BE49-F238E27FC236}">
                <a16:creationId xmlns:a16="http://schemas.microsoft.com/office/drawing/2014/main" id="{5BAC1EFA-630E-4F1A-8484-4F5C1B3DA9B6}"/>
              </a:ext>
            </a:extLst>
          </p:cNvPr>
          <p:cNvSpPr/>
          <p:nvPr/>
        </p:nvSpPr>
        <p:spPr>
          <a:xfrm>
            <a:off x="2235297" y="4441721"/>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Payroll &amp; Finance</a:t>
            </a:r>
          </a:p>
        </p:txBody>
      </p:sp>
      <p:pic>
        <p:nvPicPr>
          <p:cNvPr id="7" name="Sub Cog 3" descr="Icon&#10;&#10;Description automatically generated">
            <a:hlinkClick r:id="" action="ppaction://noaction"/>
            <a:extLst>
              <a:ext uri="{FF2B5EF4-FFF2-40B4-BE49-F238E27FC236}">
                <a16:creationId xmlns:a16="http://schemas.microsoft.com/office/drawing/2014/main" id="{CAE64EE4-4B3A-448B-9B1E-0A57FD155F7F}"/>
              </a:ext>
            </a:extLst>
          </p:cNvPr>
          <p:cNvPicPr>
            <a:picLocks/>
          </p:cNvPicPr>
          <p:nvPr/>
        </p:nvPicPr>
        <p:blipFill rotWithShape="1">
          <a:blip r:embed="rId3">
            <a:duotone>
              <a:schemeClr val="accent2">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2001211" y="4200351"/>
            <a:ext cx="1170000" cy="1170000"/>
          </a:xfrm>
          <a:prstGeom prst="rect">
            <a:avLst/>
          </a:prstGeom>
        </p:spPr>
      </p:pic>
      <p:sp>
        <p:nvSpPr>
          <p:cNvPr id="14" name="Sub Label 5">
            <a:extLst>
              <a:ext uri="{FF2B5EF4-FFF2-40B4-BE49-F238E27FC236}">
                <a16:creationId xmlns:a16="http://schemas.microsoft.com/office/drawing/2014/main" id="{8905DC55-0665-4AC6-B718-F87511084356}"/>
              </a:ext>
            </a:extLst>
          </p:cNvPr>
          <p:cNvSpPr/>
          <p:nvPr/>
        </p:nvSpPr>
        <p:spPr>
          <a:xfrm>
            <a:off x="288479" y="3511570"/>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Reporting</a:t>
            </a:r>
          </a:p>
        </p:txBody>
      </p:sp>
      <p:pic>
        <p:nvPicPr>
          <p:cNvPr id="15" name="Sub Cog 5" descr="Icon&#10;&#10;Description automatically generated">
            <a:hlinkClick r:id="" action="ppaction://noaction"/>
            <a:extLst>
              <a:ext uri="{FF2B5EF4-FFF2-40B4-BE49-F238E27FC236}">
                <a16:creationId xmlns:a16="http://schemas.microsoft.com/office/drawing/2014/main" id="{5A7B4AA3-2F99-4367-9F21-73840194E657}"/>
              </a:ext>
            </a:extLst>
          </p:cNvPr>
          <p:cNvPicPr>
            <a:picLocks/>
          </p:cNvPicPr>
          <p:nvPr/>
        </p:nvPicPr>
        <p:blipFill rotWithShape="1">
          <a:blip r:embed="rId3">
            <a:duotone>
              <a:prstClr val="black"/>
              <a:schemeClr val="accent1">
                <a:tint val="45000"/>
                <a:satMod val="400000"/>
              </a:schemeClr>
            </a:duotone>
            <a:extLst>
              <a:ext uri="{28A0092B-C50C-407E-A947-70E740481C1C}">
                <a14:useLocalDpi xmlns:a14="http://schemas.microsoft.com/office/drawing/2010/main" val="0"/>
              </a:ext>
            </a:extLst>
          </a:blip>
          <a:srcRect l="5609" t="3920" r="4215" b="3702"/>
          <a:stretch/>
        </p:blipFill>
        <p:spPr>
          <a:xfrm rot="16440000">
            <a:off x="54393" y="3270200"/>
            <a:ext cx="1170000" cy="1170000"/>
          </a:xfrm>
          <a:prstGeom prst="rect">
            <a:avLst/>
          </a:prstGeom>
        </p:spPr>
      </p:pic>
      <p:sp>
        <p:nvSpPr>
          <p:cNvPr id="18" name="Sub Label 6">
            <a:extLst>
              <a:ext uri="{FF2B5EF4-FFF2-40B4-BE49-F238E27FC236}">
                <a16:creationId xmlns:a16="http://schemas.microsoft.com/office/drawing/2014/main" id="{2E601B54-8727-4051-BCF7-A2BA4EFEE579}"/>
              </a:ext>
            </a:extLst>
          </p:cNvPr>
          <p:cNvSpPr/>
          <p:nvPr/>
        </p:nvSpPr>
        <p:spPr>
          <a:xfrm>
            <a:off x="551450" y="2262804"/>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Interoperability</a:t>
            </a:r>
          </a:p>
          <a:p>
            <a:pPr algn="ctr"/>
            <a:endParaRPr lang="en-GB" sz="691" dirty="0"/>
          </a:p>
        </p:txBody>
      </p:sp>
      <p:sp>
        <p:nvSpPr>
          <p:cNvPr id="8" name="Sub Label 7">
            <a:extLst>
              <a:ext uri="{FF2B5EF4-FFF2-40B4-BE49-F238E27FC236}">
                <a16:creationId xmlns:a16="http://schemas.microsoft.com/office/drawing/2014/main" id="{79650D68-4E54-4CEB-9457-A12AF3FE46B4}"/>
              </a:ext>
            </a:extLst>
          </p:cNvPr>
          <p:cNvSpPr/>
          <p:nvPr/>
        </p:nvSpPr>
        <p:spPr>
          <a:xfrm>
            <a:off x="1632770" y="1759501"/>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Self Service</a:t>
            </a:r>
          </a:p>
        </p:txBody>
      </p:sp>
      <p:pic>
        <p:nvPicPr>
          <p:cNvPr id="9" name="Sub Cog 7" descr="Icon&#10;&#10;Description automatically generated">
            <a:hlinkClick r:id="rId6" action="ppaction://hlinksldjump"/>
            <a:extLst>
              <a:ext uri="{FF2B5EF4-FFF2-40B4-BE49-F238E27FC236}">
                <a16:creationId xmlns:a16="http://schemas.microsoft.com/office/drawing/2014/main" id="{FA8C8B96-69F4-4561-816A-76CC78130238}"/>
              </a:ext>
            </a:extLst>
          </p:cNvPr>
          <p:cNvPicPr>
            <a:picLocks/>
          </p:cNvPicPr>
          <p:nvPr/>
        </p:nvPicPr>
        <p:blipFill rotWithShape="1">
          <a:blip r:embed="rId3">
            <a:duotone>
              <a:schemeClr val="accent1">
                <a:shade val="45000"/>
                <a:satMod val="135000"/>
              </a:schemeClr>
              <a:prstClr val="white"/>
            </a:duotone>
            <a:extLst>
              <a:ext uri="{28A0092B-C50C-407E-A947-70E740481C1C}">
                <a14:useLocalDpi xmlns:a14="http://schemas.microsoft.com/office/drawing/2010/main" val="0"/>
              </a:ext>
            </a:extLst>
          </a:blip>
          <a:srcRect l="5609" t="3920" r="4215" b="3702"/>
          <a:stretch/>
        </p:blipFill>
        <p:spPr>
          <a:xfrm rot="596213">
            <a:off x="1398684" y="1518132"/>
            <a:ext cx="1170000" cy="1170000"/>
          </a:xfrm>
          <a:prstGeom prst="rect">
            <a:avLst/>
          </a:prstGeom>
        </p:spPr>
      </p:pic>
      <p:sp>
        <p:nvSpPr>
          <p:cNvPr id="10" name="Sub Label 4">
            <a:extLst>
              <a:ext uri="{FF2B5EF4-FFF2-40B4-BE49-F238E27FC236}">
                <a16:creationId xmlns:a16="http://schemas.microsoft.com/office/drawing/2014/main" id="{C91094E6-61F1-40C5-B55D-D910C93B6CD7}"/>
              </a:ext>
            </a:extLst>
          </p:cNvPr>
          <p:cNvSpPr/>
          <p:nvPr/>
        </p:nvSpPr>
        <p:spPr>
          <a:xfrm>
            <a:off x="1062261" y="4441721"/>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Learning &amp; Talent Management</a:t>
            </a:r>
          </a:p>
        </p:txBody>
      </p:sp>
      <p:pic>
        <p:nvPicPr>
          <p:cNvPr id="11" name="Sub Cog 4" descr="Icon&#10;&#10;Description automatically generated">
            <a:hlinkClick r:id="" action="ppaction://noaction"/>
            <a:extLst>
              <a:ext uri="{FF2B5EF4-FFF2-40B4-BE49-F238E27FC236}">
                <a16:creationId xmlns:a16="http://schemas.microsoft.com/office/drawing/2014/main" id="{0063D6B9-93D5-4210-8407-C3B864501D56}"/>
              </a:ext>
            </a:extLst>
          </p:cNvPr>
          <p:cNvPicPr>
            <a:picLocks/>
          </p:cNvPicPr>
          <p:nvPr/>
        </p:nvPicPr>
        <p:blipFill rotWithShape="1">
          <a:blip r:embed="rId3">
            <a:duotone>
              <a:prstClr val="black"/>
              <a:schemeClr val="accent4">
                <a:tint val="45000"/>
                <a:satMod val="400000"/>
              </a:schemeClr>
            </a:duotone>
            <a:extLst>
              <a:ext uri="{28A0092B-C50C-407E-A947-70E740481C1C}">
                <a14:useLocalDpi xmlns:a14="http://schemas.microsoft.com/office/drawing/2010/main" val="0"/>
              </a:ext>
            </a:extLst>
          </a:blip>
          <a:srcRect l="5609" t="3920" r="4215" b="3702"/>
          <a:stretch/>
        </p:blipFill>
        <p:spPr>
          <a:xfrm>
            <a:off x="828176" y="4200351"/>
            <a:ext cx="1170000" cy="1170000"/>
          </a:xfrm>
          <a:prstGeom prst="rect">
            <a:avLst/>
          </a:prstGeom>
        </p:spPr>
      </p:pic>
      <p:sp>
        <p:nvSpPr>
          <p:cNvPr id="3" name="Slide Number Placeholder 2">
            <a:extLst>
              <a:ext uri="{FF2B5EF4-FFF2-40B4-BE49-F238E27FC236}">
                <a16:creationId xmlns:a16="http://schemas.microsoft.com/office/drawing/2014/main" id="{DE8C6BAF-6D35-39AA-4187-9B32B6EC30AF}"/>
              </a:ext>
            </a:extLst>
          </p:cNvPr>
          <p:cNvSpPr>
            <a:spLocks noGrp="1"/>
          </p:cNvSpPr>
          <p:nvPr>
            <p:ph type="sldNum" sz="quarter" idx="12"/>
          </p:nvPr>
        </p:nvSpPr>
        <p:spPr/>
        <p:txBody>
          <a:bodyPr/>
          <a:lstStyle/>
          <a:p>
            <a:fld id="{17AC4596-D91E-40C3-9B28-F1A5D43CF7C5}" type="slidenum">
              <a:rPr lang="en-GB" smtClean="0"/>
              <a:t>4</a:t>
            </a:fld>
            <a:endParaRPr lang="en-GB" dirty="0"/>
          </a:p>
        </p:txBody>
      </p:sp>
      <p:grpSp>
        <p:nvGrpSpPr>
          <p:cNvPr id="66" name="Group 65">
            <a:extLst>
              <a:ext uri="{FF2B5EF4-FFF2-40B4-BE49-F238E27FC236}">
                <a16:creationId xmlns:a16="http://schemas.microsoft.com/office/drawing/2014/main" id="{49D288D7-07A9-F576-D34F-D843C5D5E7F9}"/>
              </a:ext>
            </a:extLst>
          </p:cNvPr>
          <p:cNvGrpSpPr/>
          <p:nvPr/>
        </p:nvGrpSpPr>
        <p:grpSpPr>
          <a:xfrm>
            <a:off x="-9125" y="-38949"/>
            <a:ext cx="5660571" cy="6490085"/>
            <a:chOff x="4993973" y="367915"/>
            <a:chExt cx="5660571" cy="6490085"/>
          </a:xfrm>
        </p:grpSpPr>
        <p:sp>
          <p:nvSpPr>
            <p:cNvPr id="24" name="Rectangle 23">
              <a:extLst>
                <a:ext uri="{FF2B5EF4-FFF2-40B4-BE49-F238E27FC236}">
                  <a16:creationId xmlns:a16="http://schemas.microsoft.com/office/drawing/2014/main" id="{09B86DD3-810F-7561-BF90-61043CDBB381}"/>
                </a:ext>
              </a:extLst>
            </p:cNvPr>
            <p:cNvSpPr/>
            <p:nvPr/>
          </p:nvSpPr>
          <p:spPr>
            <a:xfrm>
              <a:off x="4993973" y="367915"/>
              <a:ext cx="5660571" cy="649008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63" name="Group 62">
              <a:extLst>
                <a:ext uri="{FF2B5EF4-FFF2-40B4-BE49-F238E27FC236}">
                  <a16:creationId xmlns:a16="http://schemas.microsoft.com/office/drawing/2014/main" id="{E8A7CBFC-D097-DFAF-4E9E-8FCD52D4D11B}"/>
                </a:ext>
              </a:extLst>
            </p:cNvPr>
            <p:cNvGrpSpPr/>
            <p:nvPr/>
          </p:nvGrpSpPr>
          <p:grpSpPr>
            <a:xfrm>
              <a:off x="5473330" y="2374121"/>
              <a:ext cx="1655673" cy="1655673"/>
              <a:chOff x="5351873" y="1626417"/>
              <a:chExt cx="1655673" cy="1655673"/>
            </a:xfrm>
          </p:grpSpPr>
          <p:pic>
            <p:nvPicPr>
              <p:cNvPr id="30" name="Sub Menu Cog 1" descr="Icon&#10;&#10;Description automatically generated">
                <a:hlinkClick r:id="" action="ppaction://noaction"/>
                <a:extLst>
                  <a:ext uri="{FF2B5EF4-FFF2-40B4-BE49-F238E27FC236}">
                    <a16:creationId xmlns:a16="http://schemas.microsoft.com/office/drawing/2014/main" id="{FE39551E-97ED-7488-3D48-C78BAEE48567}"/>
                  </a:ext>
                </a:extLst>
              </p:cNvPr>
              <p:cNvPicPr>
                <a:picLocks/>
              </p:cNvPicPr>
              <p:nvPr/>
            </p:nvPicPr>
            <p:blipFill rotWithShape="1">
              <a:blip r:embed="rId3">
                <a:duotone>
                  <a:schemeClr val="accent2">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5351873" y="1626417"/>
                <a:ext cx="1655673" cy="1655673"/>
              </a:xfrm>
              <a:prstGeom prst="rect">
                <a:avLst/>
              </a:prstGeom>
            </p:spPr>
          </p:pic>
          <p:sp>
            <p:nvSpPr>
              <p:cNvPr id="28" name="Sub Menu Label 1">
                <a:extLst>
                  <a:ext uri="{FF2B5EF4-FFF2-40B4-BE49-F238E27FC236}">
                    <a16:creationId xmlns:a16="http://schemas.microsoft.com/office/drawing/2014/main" id="{E42C6661-3AEC-C216-675B-AA77389303F9}"/>
                  </a:ext>
                </a:extLst>
              </p:cNvPr>
              <p:cNvSpPr/>
              <p:nvPr/>
            </p:nvSpPr>
            <p:spPr>
              <a:xfrm>
                <a:off x="5683007" y="1957552"/>
                <a:ext cx="993404" cy="993404"/>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800" dirty="0"/>
                  <a:t>Payroll</a:t>
                </a:r>
              </a:p>
            </p:txBody>
          </p:sp>
        </p:grpSp>
        <p:grpSp>
          <p:nvGrpSpPr>
            <p:cNvPr id="62" name="Group 61">
              <a:extLst>
                <a:ext uri="{FF2B5EF4-FFF2-40B4-BE49-F238E27FC236}">
                  <a16:creationId xmlns:a16="http://schemas.microsoft.com/office/drawing/2014/main" id="{DC9A5B19-3A6E-7442-74C1-BD878F704647}"/>
                </a:ext>
              </a:extLst>
            </p:cNvPr>
            <p:cNvGrpSpPr/>
            <p:nvPr/>
          </p:nvGrpSpPr>
          <p:grpSpPr>
            <a:xfrm>
              <a:off x="6736519" y="1224070"/>
              <a:ext cx="1655673" cy="1655673"/>
              <a:chOff x="7263669" y="1603593"/>
              <a:chExt cx="1655673" cy="1655673"/>
            </a:xfrm>
          </p:grpSpPr>
          <p:pic>
            <p:nvPicPr>
              <p:cNvPr id="33" name="Sub Menu Cog 2" descr="Icon&#10;&#10;Description automatically generated">
                <a:hlinkClick r:id="" action="ppaction://noaction"/>
                <a:extLst>
                  <a:ext uri="{FF2B5EF4-FFF2-40B4-BE49-F238E27FC236}">
                    <a16:creationId xmlns:a16="http://schemas.microsoft.com/office/drawing/2014/main" id="{4C7F3139-D037-EA45-C967-F44301642053}"/>
                  </a:ext>
                </a:extLst>
              </p:cNvPr>
              <p:cNvPicPr>
                <a:picLocks/>
              </p:cNvPicPr>
              <p:nvPr/>
            </p:nvPicPr>
            <p:blipFill rotWithShape="1">
              <a:blip r:embed="rId3">
                <a:duotone>
                  <a:schemeClr val="accent2">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7263669" y="1603593"/>
                <a:ext cx="1655673" cy="1655673"/>
              </a:xfrm>
              <a:prstGeom prst="rect">
                <a:avLst/>
              </a:prstGeom>
            </p:spPr>
          </p:pic>
          <p:sp>
            <p:nvSpPr>
              <p:cNvPr id="31" name="Sub Menu Label 2">
                <a:extLst>
                  <a:ext uri="{FF2B5EF4-FFF2-40B4-BE49-F238E27FC236}">
                    <a16:creationId xmlns:a16="http://schemas.microsoft.com/office/drawing/2014/main" id="{F8D51EE6-FF3C-96EA-895D-730BB2AEBB0A}"/>
                  </a:ext>
                </a:extLst>
              </p:cNvPr>
              <p:cNvSpPr/>
              <p:nvPr/>
            </p:nvSpPr>
            <p:spPr>
              <a:xfrm>
                <a:off x="7594803" y="1942132"/>
                <a:ext cx="993404" cy="993404"/>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800" dirty="0"/>
                  <a:t>Establishment Control</a:t>
                </a:r>
              </a:p>
            </p:txBody>
          </p:sp>
        </p:grpSp>
        <p:grpSp>
          <p:nvGrpSpPr>
            <p:cNvPr id="60" name="Group 59">
              <a:extLst>
                <a:ext uri="{FF2B5EF4-FFF2-40B4-BE49-F238E27FC236}">
                  <a16:creationId xmlns:a16="http://schemas.microsoft.com/office/drawing/2014/main" id="{E8311D5C-C962-A07F-77C6-CDC80F14006E}"/>
                </a:ext>
              </a:extLst>
            </p:cNvPr>
            <p:cNvGrpSpPr/>
            <p:nvPr/>
          </p:nvGrpSpPr>
          <p:grpSpPr>
            <a:xfrm>
              <a:off x="5710068" y="4343790"/>
              <a:ext cx="1655673" cy="1655673"/>
              <a:chOff x="5694672" y="4592862"/>
              <a:chExt cx="1655673" cy="1655673"/>
            </a:xfrm>
          </p:grpSpPr>
          <p:pic>
            <p:nvPicPr>
              <p:cNvPr id="50" name="Sub Menu Cog 3" descr="Icon&#10;&#10;Description automatically generated">
                <a:hlinkClick r:id="" action="ppaction://noaction"/>
                <a:extLst>
                  <a:ext uri="{FF2B5EF4-FFF2-40B4-BE49-F238E27FC236}">
                    <a16:creationId xmlns:a16="http://schemas.microsoft.com/office/drawing/2014/main" id="{E938FBC3-7FE2-F7AF-B8ED-9F2830E00F34}"/>
                  </a:ext>
                </a:extLst>
              </p:cNvPr>
              <p:cNvPicPr>
                <a:picLocks/>
              </p:cNvPicPr>
              <p:nvPr/>
            </p:nvPicPr>
            <p:blipFill rotWithShape="1">
              <a:blip r:embed="rId3">
                <a:duotone>
                  <a:schemeClr val="accent2">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5694672" y="4592862"/>
                <a:ext cx="1655673" cy="1655673"/>
              </a:xfrm>
              <a:prstGeom prst="rect">
                <a:avLst/>
              </a:prstGeom>
            </p:spPr>
          </p:pic>
          <p:sp>
            <p:nvSpPr>
              <p:cNvPr id="34" name="Sub Menu Label 3">
                <a:extLst>
                  <a:ext uri="{FF2B5EF4-FFF2-40B4-BE49-F238E27FC236}">
                    <a16:creationId xmlns:a16="http://schemas.microsoft.com/office/drawing/2014/main" id="{F0082839-880F-F019-B491-C0AEFCE8DC32}"/>
                  </a:ext>
                </a:extLst>
              </p:cNvPr>
              <p:cNvSpPr/>
              <p:nvPr/>
            </p:nvSpPr>
            <p:spPr>
              <a:xfrm>
                <a:off x="6025806" y="4923996"/>
                <a:ext cx="993404" cy="993404"/>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800" dirty="0"/>
                  <a:t>Total Rewards Statement</a:t>
                </a:r>
              </a:p>
            </p:txBody>
          </p:sp>
        </p:grpSp>
        <p:grpSp>
          <p:nvGrpSpPr>
            <p:cNvPr id="61" name="Group 60">
              <a:extLst>
                <a:ext uri="{FF2B5EF4-FFF2-40B4-BE49-F238E27FC236}">
                  <a16:creationId xmlns:a16="http://schemas.microsoft.com/office/drawing/2014/main" id="{F17E3AB5-BF51-9C32-8354-6282098DDEC8}"/>
                </a:ext>
              </a:extLst>
            </p:cNvPr>
            <p:cNvGrpSpPr/>
            <p:nvPr/>
          </p:nvGrpSpPr>
          <p:grpSpPr>
            <a:xfrm>
              <a:off x="6945664" y="3243641"/>
              <a:ext cx="1655673" cy="1655673"/>
              <a:chOff x="7272648" y="3818417"/>
              <a:chExt cx="1655673" cy="1655673"/>
            </a:xfrm>
          </p:grpSpPr>
          <p:pic>
            <p:nvPicPr>
              <p:cNvPr id="55" name="Sub Menu Cog 4" descr="Icon&#10;&#10;Description automatically generated">
                <a:hlinkClick r:id="" action="ppaction://noaction"/>
                <a:extLst>
                  <a:ext uri="{FF2B5EF4-FFF2-40B4-BE49-F238E27FC236}">
                    <a16:creationId xmlns:a16="http://schemas.microsoft.com/office/drawing/2014/main" id="{FC156E4C-9552-79CA-5C9A-393C7F742A28}"/>
                  </a:ext>
                </a:extLst>
              </p:cNvPr>
              <p:cNvPicPr>
                <a:picLocks/>
              </p:cNvPicPr>
              <p:nvPr/>
            </p:nvPicPr>
            <p:blipFill rotWithShape="1">
              <a:blip r:embed="rId3">
                <a:duotone>
                  <a:schemeClr val="accent2">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7272648" y="3818417"/>
                <a:ext cx="1655673" cy="1655673"/>
              </a:xfrm>
              <a:prstGeom prst="rect">
                <a:avLst/>
              </a:prstGeom>
            </p:spPr>
          </p:pic>
          <p:sp>
            <p:nvSpPr>
              <p:cNvPr id="51" name="Sub Menu Label 4">
                <a:extLst>
                  <a:ext uri="{FF2B5EF4-FFF2-40B4-BE49-F238E27FC236}">
                    <a16:creationId xmlns:a16="http://schemas.microsoft.com/office/drawing/2014/main" id="{03DA41C3-3A8C-577A-3E2B-0CF88FF7FC60}"/>
                  </a:ext>
                </a:extLst>
              </p:cNvPr>
              <p:cNvSpPr/>
              <p:nvPr/>
            </p:nvSpPr>
            <p:spPr>
              <a:xfrm>
                <a:off x="7598090" y="4149551"/>
                <a:ext cx="993404" cy="993404"/>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800" dirty="0"/>
                  <a:t>Expenses &amp; Vehicle Management</a:t>
                </a:r>
              </a:p>
            </p:txBody>
          </p:sp>
        </p:grpSp>
      </p:grpSp>
      <p:sp>
        <p:nvSpPr>
          <p:cNvPr id="65" name="TextBox 64">
            <a:extLst>
              <a:ext uri="{FF2B5EF4-FFF2-40B4-BE49-F238E27FC236}">
                <a16:creationId xmlns:a16="http://schemas.microsoft.com/office/drawing/2014/main" id="{85FAC78C-124F-69D0-0678-D822B87146B4}"/>
              </a:ext>
            </a:extLst>
          </p:cNvPr>
          <p:cNvSpPr txBox="1"/>
          <p:nvPr/>
        </p:nvSpPr>
        <p:spPr>
          <a:xfrm>
            <a:off x="3903855" y="663757"/>
            <a:ext cx="5797510" cy="1815882"/>
          </a:xfrm>
          <a:prstGeom prst="rect">
            <a:avLst/>
          </a:prstGeom>
          <a:noFill/>
        </p:spPr>
        <p:txBody>
          <a:bodyPr wrap="square">
            <a:spAutoFit/>
          </a:bodyPr>
          <a:lstStyle/>
          <a:p>
            <a:r>
              <a:rPr lang="en-GB" sz="1400"/>
              <a:t>ESR makes </a:t>
            </a:r>
            <a:r>
              <a:rPr lang="en-GB" sz="1400" dirty="0"/>
              <a:t>accurate and timely salary/wage payments to staff. It is an integrated system therefore appropriate details of staff and their assignments are accessible to users of both the Payroll and HR functionality of the system, eradicating duplication of data entry and ensuring consistency. Data specific to payroll are recordable, such as Tax and National Insurance details, allowances and deductions, and pension arrangements. ESR holds all the relevant pay grades and rates for allowances and deductions whilst allowing local flexibility where required. </a:t>
            </a:r>
          </a:p>
        </p:txBody>
      </p:sp>
      <p:sp>
        <p:nvSpPr>
          <p:cNvPr id="22" name="Heading">
            <a:extLst>
              <a:ext uri="{FF2B5EF4-FFF2-40B4-BE49-F238E27FC236}">
                <a16:creationId xmlns:a16="http://schemas.microsoft.com/office/drawing/2014/main" id="{AC167B59-7D54-26BB-96EE-F5528A1147B7}"/>
              </a:ext>
            </a:extLst>
          </p:cNvPr>
          <p:cNvSpPr txBox="1"/>
          <p:nvPr/>
        </p:nvSpPr>
        <p:spPr>
          <a:xfrm>
            <a:off x="3860068" y="13232"/>
            <a:ext cx="3926822" cy="667555"/>
          </a:xfrm>
          <a:prstGeom prst="rect">
            <a:avLst/>
          </a:prstGeom>
          <a:noFill/>
        </p:spPr>
        <p:txBody>
          <a:bodyPr wrap="square" rtlCol="0">
            <a:spAutoFit/>
          </a:bodyPr>
          <a:lstStyle/>
          <a:p>
            <a:r>
              <a:rPr lang="en-US" sz="2275" b="1" dirty="0">
                <a:solidFill>
                  <a:schemeClr val="accent1">
                    <a:lumMod val="75000"/>
                  </a:schemeClr>
                </a:solidFill>
              </a:rPr>
              <a:t>Payroll &amp; Finance</a:t>
            </a:r>
          </a:p>
          <a:p>
            <a:endParaRPr lang="en-GB" sz="1463" b="1" dirty="0"/>
          </a:p>
        </p:txBody>
      </p:sp>
      <p:sp>
        <p:nvSpPr>
          <p:cNvPr id="68" name="TextBox 67">
            <a:extLst>
              <a:ext uri="{FF2B5EF4-FFF2-40B4-BE49-F238E27FC236}">
                <a16:creationId xmlns:a16="http://schemas.microsoft.com/office/drawing/2014/main" id="{CC59563F-8D1F-81A8-B190-3D32761617A3}"/>
              </a:ext>
            </a:extLst>
          </p:cNvPr>
          <p:cNvSpPr txBox="1"/>
          <p:nvPr/>
        </p:nvSpPr>
        <p:spPr>
          <a:xfrm>
            <a:off x="3906006" y="2477796"/>
            <a:ext cx="5795359" cy="1661993"/>
          </a:xfrm>
          <a:prstGeom prst="rect">
            <a:avLst/>
          </a:prstGeom>
          <a:noFill/>
        </p:spPr>
        <p:txBody>
          <a:bodyPr wrap="square">
            <a:spAutoFit/>
          </a:bodyPr>
          <a:lstStyle/>
          <a:p>
            <a:r>
              <a:rPr lang="en-GB" sz="1400" dirty="0"/>
              <a:t>Effective Establishment Control, along with good workstructure management ensures your organisations position hierarchy in ESR is reconciled with the general ledger and critically, the Full Time Equivalent (FTE) values are routinely maintained in synchronicity. This in turn ensures appointments are only made to an established post with funding and an authorisation to recruit. </a:t>
            </a:r>
          </a:p>
          <a:p>
            <a:endParaRPr lang="en-GB" sz="1800" dirty="0">
              <a:solidFill>
                <a:srgbClr val="000000"/>
              </a:solidFill>
              <a:latin typeface="Istok Web"/>
            </a:endParaRPr>
          </a:p>
        </p:txBody>
      </p:sp>
      <p:sp>
        <p:nvSpPr>
          <p:cNvPr id="70" name="TextBox 69">
            <a:extLst>
              <a:ext uri="{FF2B5EF4-FFF2-40B4-BE49-F238E27FC236}">
                <a16:creationId xmlns:a16="http://schemas.microsoft.com/office/drawing/2014/main" id="{A67AB03B-E363-D4D9-74AE-69FAEA19D3DB}"/>
              </a:ext>
            </a:extLst>
          </p:cNvPr>
          <p:cNvSpPr txBox="1"/>
          <p:nvPr/>
        </p:nvSpPr>
        <p:spPr>
          <a:xfrm>
            <a:off x="3914386" y="3912664"/>
            <a:ext cx="5797510" cy="1877437"/>
          </a:xfrm>
          <a:prstGeom prst="rect">
            <a:avLst/>
          </a:prstGeom>
          <a:noFill/>
        </p:spPr>
        <p:txBody>
          <a:bodyPr wrap="square">
            <a:spAutoFit/>
          </a:bodyPr>
          <a:lstStyle/>
          <a:p>
            <a:r>
              <a:rPr lang="en-GB" sz="1400" dirty="0"/>
              <a:t>FTE costing data held against the workforce positions as set-up in ESR can provide valuable information for organisations that are proactively managing their workforce requirements and associated staffing costs. Full utilisation of Establishment Control mechanism in ESR, as recommended by the Carter review, can significantly reduce the time that organisations spend reconciling their financial ledger with ESR whilst providing greater integrity of the recruitment process.</a:t>
            </a:r>
          </a:p>
          <a:p>
            <a:endParaRPr lang="en-GB" sz="1800" dirty="0">
              <a:solidFill>
                <a:srgbClr val="000000"/>
              </a:solidFill>
              <a:latin typeface="Istok Web"/>
            </a:endParaRPr>
          </a:p>
        </p:txBody>
      </p:sp>
      <p:pic>
        <p:nvPicPr>
          <p:cNvPr id="21" name="Picture 20" descr="A picture containing table&#10;&#10;Description automatically generated">
            <a:extLst>
              <a:ext uri="{FF2B5EF4-FFF2-40B4-BE49-F238E27FC236}">
                <a16:creationId xmlns:a16="http://schemas.microsoft.com/office/drawing/2014/main" id="{FF2588B3-462D-1DEB-B9F2-F44116A2AF0A}"/>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8734" t="92982"/>
          <a:stretch/>
        </p:blipFill>
        <p:spPr>
          <a:xfrm>
            <a:off x="0" y="6376726"/>
            <a:ext cx="9906000" cy="481273"/>
          </a:xfrm>
          <a:prstGeom prst="rect">
            <a:avLst/>
          </a:prstGeom>
        </p:spPr>
      </p:pic>
    </p:spTree>
    <p:extLst>
      <p:ext uri="{BB962C8B-B14F-4D97-AF65-F5344CB8AC3E}">
        <p14:creationId xmlns:p14="http://schemas.microsoft.com/office/powerpoint/2010/main" val="1251057181"/>
      </p:ext>
    </p:extLst>
  </p:cSld>
  <p:clrMapOvr>
    <a:masterClrMapping/>
  </p:clrMapOvr>
  <mc:AlternateContent xmlns:mc="http://schemas.openxmlformats.org/markup-compatibility/2006" xmlns:p14="http://schemas.microsoft.com/office/powerpoint/2010/main">
    <mc:Choice Requires="p14">
      <p:transition spd="med" p14:dur="700" advClick="0" advTm="35000">
        <p:fade/>
      </p:transition>
    </mc:Choice>
    <mc:Fallback xmlns="">
      <p:transition spd="med" advClick="0"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5000" fill="hold"/>
                                        <p:tgtEl>
                                          <p:spTgt spid="9"/>
                                        </p:tgtEl>
                                        <p:attrNameLst>
                                          <p:attrName>r</p:attrName>
                                        </p:attrNameLst>
                                      </p:cBhvr>
                                    </p:animRot>
                                  </p:childTnLst>
                                </p:cTn>
                              </p:par>
                              <p:par>
                                <p:cTn id="7" presetID="8" presetClass="emph" presetSubtype="0" repeatCount="indefinite" fill="hold" nodeType="withEffect">
                                  <p:stCondLst>
                                    <p:cond delay="0"/>
                                  </p:stCondLst>
                                  <p:childTnLst>
                                    <p:animRot by="21600000">
                                      <p:cBhvr>
                                        <p:cTn id="8" dur="5000" fill="hold"/>
                                        <p:tgtEl>
                                          <p:spTgt spid="13"/>
                                        </p:tgtEl>
                                        <p:attrNameLst>
                                          <p:attrName>r</p:attrName>
                                        </p:attrNameLst>
                                      </p:cBhvr>
                                    </p:animRot>
                                  </p:childTnLst>
                                </p:cTn>
                              </p:par>
                              <p:par>
                                <p:cTn id="9" presetID="8" presetClass="emph" presetSubtype="0" repeatCount="indefinite" fill="hold" nodeType="withEffect">
                                  <p:stCondLst>
                                    <p:cond delay="0"/>
                                  </p:stCondLst>
                                  <p:childTnLst>
                                    <p:animRot by="21600000">
                                      <p:cBhvr>
                                        <p:cTn id="10" dur="5000" fill="hold"/>
                                        <p:tgtEl>
                                          <p:spTgt spid="19"/>
                                        </p:tgtEl>
                                        <p:attrNameLst>
                                          <p:attrName>r</p:attrName>
                                        </p:attrNameLst>
                                      </p:cBhvr>
                                    </p:animRot>
                                  </p:childTnLst>
                                </p:cTn>
                              </p:par>
                              <p:par>
                                <p:cTn id="11" presetID="8" presetClass="emph" presetSubtype="0" repeatCount="indefinite" fill="hold" nodeType="withEffect">
                                  <p:stCondLst>
                                    <p:cond delay="0"/>
                                  </p:stCondLst>
                                  <p:childTnLst>
                                    <p:animRot by="21600000">
                                      <p:cBhvr>
                                        <p:cTn id="12" dur="5000" fill="hold"/>
                                        <p:tgtEl>
                                          <p:spTgt spid="7"/>
                                        </p:tgtEl>
                                        <p:attrNameLst>
                                          <p:attrName>r</p:attrName>
                                        </p:attrNameLst>
                                      </p:cBhvr>
                                    </p:animRot>
                                  </p:childTnLst>
                                </p:cTn>
                              </p:par>
                              <p:par>
                                <p:cTn id="13" presetID="8" presetClass="emph" presetSubtype="0" repeatCount="indefinite" fill="hold" nodeType="withEffect">
                                  <p:stCondLst>
                                    <p:cond delay="0"/>
                                  </p:stCondLst>
                                  <p:childTnLst>
                                    <p:animRot by="21600000">
                                      <p:cBhvr>
                                        <p:cTn id="14" dur="5000" fill="hold"/>
                                        <p:tgtEl>
                                          <p:spTgt spid="11"/>
                                        </p:tgtEl>
                                        <p:attrNameLst>
                                          <p:attrName>r</p:attrName>
                                        </p:attrNameLst>
                                      </p:cBhvr>
                                    </p:animRot>
                                  </p:childTnLst>
                                </p:cTn>
                              </p:par>
                              <p:par>
                                <p:cTn id="15" presetID="8" presetClass="emph" presetSubtype="0" repeatCount="indefinite" fill="hold" nodeType="withEffect">
                                  <p:stCondLst>
                                    <p:cond delay="0"/>
                                  </p:stCondLst>
                                  <p:childTnLst>
                                    <p:animRot by="21600000">
                                      <p:cBhvr>
                                        <p:cTn id="16" dur="5000" fill="hold"/>
                                        <p:tgtEl>
                                          <p:spTgt spid="17"/>
                                        </p:tgtEl>
                                        <p:attrNameLst>
                                          <p:attrName>r</p:attrName>
                                        </p:attrNameLst>
                                      </p:cBhvr>
                                    </p:animRot>
                                  </p:childTnLst>
                                </p:cTn>
                              </p:par>
                              <p:par>
                                <p:cTn id="17" presetID="8" presetClass="emph" presetSubtype="0" repeatCount="indefinite" fill="hold" nodeType="withEffect">
                                  <p:stCondLst>
                                    <p:cond delay="0"/>
                                  </p:stCondLst>
                                  <p:childTnLst>
                                    <p:animRot by="21600000">
                                      <p:cBhvr>
                                        <p:cTn id="18" dur="5000" fill="hold"/>
                                        <p:tgtEl>
                                          <p:spTgt spid="15"/>
                                        </p:tgtEl>
                                        <p:attrNameLst>
                                          <p:attrName>r</p:attrName>
                                        </p:attrNameLst>
                                      </p:cBhvr>
                                    </p:animRot>
                                  </p:childTnLst>
                                </p:cTn>
                              </p:par>
                              <p:par>
                                <p:cTn id="19" presetID="42" presetClass="entr" presetSubtype="0" fill="hold" grpId="0" nodeType="withEffect">
                                  <p:stCondLst>
                                    <p:cond delay="0"/>
                                  </p:stCondLst>
                                  <p:childTnLst>
                                    <p:set>
                                      <p:cBhvr>
                                        <p:cTn id="20" dur="1" fill="hold">
                                          <p:stCondLst>
                                            <p:cond delay="0"/>
                                          </p:stCondLst>
                                        </p:cTn>
                                        <p:tgtEl>
                                          <p:spTgt spid="65"/>
                                        </p:tgtEl>
                                        <p:attrNameLst>
                                          <p:attrName>style.visibility</p:attrName>
                                        </p:attrNameLst>
                                      </p:cBhvr>
                                      <p:to>
                                        <p:strVal val="visible"/>
                                      </p:to>
                                    </p:set>
                                    <p:animEffect transition="in" filter="fade">
                                      <p:cBhvr>
                                        <p:cTn id="21" dur="1000"/>
                                        <p:tgtEl>
                                          <p:spTgt spid="65"/>
                                        </p:tgtEl>
                                      </p:cBhvr>
                                    </p:animEffect>
                                    <p:anim calcmode="lin" valueType="num">
                                      <p:cBhvr>
                                        <p:cTn id="22" dur="1000" fill="hold"/>
                                        <p:tgtEl>
                                          <p:spTgt spid="65"/>
                                        </p:tgtEl>
                                        <p:attrNameLst>
                                          <p:attrName>ppt_x</p:attrName>
                                        </p:attrNameLst>
                                      </p:cBhvr>
                                      <p:tavLst>
                                        <p:tav tm="0">
                                          <p:val>
                                            <p:strVal val="#ppt_x"/>
                                          </p:val>
                                        </p:tav>
                                        <p:tav tm="100000">
                                          <p:val>
                                            <p:strVal val="#ppt_x"/>
                                          </p:val>
                                        </p:tav>
                                      </p:tavLst>
                                    </p:anim>
                                    <p:anim calcmode="lin" valueType="num">
                                      <p:cBhvr>
                                        <p:cTn id="23" dur="1000" fill="hold"/>
                                        <p:tgtEl>
                                          <p:spTgt spid="65"/>
                                        </p:tgtEl>
                                        <p:attrNameLst>
                                          <p:attrName>ppt_y</p:attrName>
                                        </p:attrNameLst>
                                      </p:cBhvr>
                                      <p:tavLst>
                                        <p:tav tm="0">
                                          <p:val>
                                            <p:strVal val="#ppt_y+.1"/>
                                          </p:val>
                                        </p:tav>
                                        <p:tav tm="100000">
                                          <p:val>
                                            <p:strVal val="#ppt_y"/>
                                          </p:val>
                                        </p:tav>
                                      </p:tavLst>
                                    </p:anim>
                                  </p:childTnLst>
                                </p:cTn>
                              </p:par>
                              <p:par>
                                <p:cTn id="24" presetID="10" presetClass="entr" presetSubtype="0" fill="hold" nodeType="withEffect">
                                  <p:stCondLst>
                                    <p:cond delay="2000"/>
                                  </p:stCondLst>
                                  <p:childTnLst>
                                    <p:set>
                                      <p:cBhvr>
                                        <p:cTn id="25" dur="1" fill="hold">
                                          <p:stCondLst>
                                            <p:cond delay="0"/>
                                          </p:stCondLst>
                                        </p:cTn>
                                        <p:tgtEl>
                                          <p:spTgt spid="66"/>
                                        </p:tgtEl>
                                        <p:attrNameLst>
                                          <p:attrName>style.visibility</p:attrName>
                                        </p:attrNameLst>
                                      </p:cBhvr>
                                      <p:to>
                                        <p:strVal val="visible"/>
                                      </p:to>
                                    </p:set>
                                    <p:animEffect transition="in" filter="fade">
                                      <p:cBhvr>
                                        <p:cTn id="26" dur="3000"/>
                                        <p:tgtEl>
                                          <p:spTgt spid="66"/>
                                        </p:tgtEl>
                                      </p:cBhvr>
                                    </p:animEffect>
                                  </p:childTnLst>
                                </p:cTn>
                              </p:par>
                              <p:par>
                                <p:cTn id="27" presetID="22" presetClass="entr" presetSubtype="8" fill="hold" nodeType="withEffect">
                                  <p:stCondLst>
                                    <p:cond delay="4000"/>
                                  </p:stCondLst>
                                  <p:childTnLst>
                                    <p:set>
                                      <p:cBhvr>
                                        <p:cTn id="28" dur="1" fill="hold">
                                          <p:stCondLst>
                                            <p:cond delay="0"/>
                                          </p:stCondLst>
                                        </p:cTn>
                                        <p:tgtEl>
                                          <p:spTgt spid="65">
                                            <p:txEl>
                                              <p:pRg st="0" end="0"/>
                                            </p:txEl>
                                          </p:spTgt>
                                        </p:tgtEl>
                                        <p:attrNameLst>
                                          <p:attrName>style.visibility</p:attrName>
                                        </p:attrNameLst>
                                      </p:cBhvr>
                                      <p:to>
                                        <p:strVal val="visible"/>
                                      </p:to>
                                    </p:set>
                                    <p:animEffect transition="in" filter="wipe(left)">
                                      <p:cBhvr>
                                        <p:cTn id="29" dur="3000"/>
                                        <p:tgtEl>
                                          <p:spTgt spid="65">
                                            <p:txEl>
                                              <p:pRg st="0" end="0"/>
                                            </p:txEl>
                                          </p:spTgt>
                                        </p:tgtEl>
                                      </p:cBhvr>
                                    </p:animEffect>
                                  </p:childTnLst>
                                </p:cTn>
                              </p:par>
                              <p:par>
                                <p:cTn id="30" presetID="22" presetClass="entr" presetSubtype="8" fill="hold" grpId="0" nodeType="withEffect">
                                  <p:stCondLst>
                                    <p:cond delay="15000"/>
                                  </p:stCondLst>
                                  <p:childTnLst>
                                    <p:set>
                                      <p:cBhvr>
                                        <p:cTn id="31" dur="1" fill="hold">
                                          <p:stCondLst>
                                            <p:cond delay="0"/>
                                          </p:stCondLst>
                                        </p:cTn>
                                        <p:tgtEl>
                                          <p:spTgt spid="68"/>
                                        </p:tgtEl>
                                        <p:attrNameLst>
                                          <p:attrName>style.visibility</p:attrName>
                                        </p:attrNameLst>
                                      </p:cBhvr>
                                      <p:to>
                                        <p:strVal val="visible"/>
                                      </p:to>
                                    </p:set>
                                    <p:animEffect transition="in" filter="wipe(left)">
                                      <p:cBhvr>
                                        <p:cTn id="32" dur="4400"/>
                                        <p:tgtEl>
                                          <p:spTgt spid="68"/>
                                        </p:tgtEl>
                                      </p:cBhvr>
                                    </p:animEffect>
                                  </p:childTnLst>
                                </p:cTn>
                              </p:par>
                              <p:par>
                                <p:cTn id="33" presetID="22" presetClass="entr" presetSubtype="8" fill="hold" grpId="0" nodeType="withEffect">
                                  <p:stCondLst>
                                    <p:cond delay="21200"/>
                                  </p:stCondLst>
                                  <p:childTnLst>
                                    <p:set>
                                      <p:cBhvr>
                                        <p:cTn id="34" dur="1" fill="hold">
                                          <p:stCondLst>
                                            <p:cond delay="0"/>
                                          </p:stCondLst>
                                        </p:cTn>
                                        <p:tgtEl>
                                          <p:spTgt spid="70"/>
                                        </p:tgtEl>
                                        <p:attrNameLst>
                                          <p:attrName>style.visibility</p:attrName>
                                        </p:attrNameLst>
                                      </p:cBhvr>
                                      <p:to>
                                        <p:strVal val="visible"/>
                                      </p:to>
                                    </p:set>
                                    <p:animEffect transition="in" filter="wipe(left)">
                                      <p:cBhvr>
                                        <p:cTn id="35" dur="51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P spid="68" grpId="0"/>
      <p:bldP spid="7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ESR Cog External" descr="Icon&#10;&#10;Description automatically generated">
            <a:extLst>
              <a:ext uri="{FF2B5EF4-FFF2-40B4-BE49-F238E27FC236}">
                <a16:creationId xmlns:a16="http://schemas.microsoft.com/office/drawing/2014/main" id="{F9FA7AD0-82C1-F1C2-A78C-962780EBA01C}"/>
              </a:ext>
            </a:extLst>
          </p:cNvPr>
          <p:cNvPicPr>
            <a:picLocks/>
          </p:cNvPicPr>
          <p:nvPr/>
        </p:nvPicPr>
        <p:blipFill rotWithShape="1">
          <a:blip r:embed="rId3">
            <a:alphaModFix amt="50000"/>
            <a:duotone>
              <a:schemeClr val="accent5">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1655238" y="0"/>
            <a:ext cx="7053970" cy="7053970"/>
          </a:xfrm>
          <a:prstGeom prst="rect">
            <a:avLst/>
          </a:prstGeom>
        </p:spPr>
      </p:pic>
      <p:pic>
        <p:nvPicPr>
          <p:cNvPr id="29" name="ESR Cog">
            <a:extLst>
              <a:ext uri="{FF2B5EF4-FFF2-40B4-BE49-F238E27FC236}">
                <a16:creationId xmlns:a16="http://schemas.microsoft.com/office/drawing/2014/main" id="{533BEB2D-5BC8-64D0-E66A-21624D6AECA8}"/>
              </a:ext>
            </a:extLst>
          </p:cNvPr>
          <p:cNvPicPr>
            <a:picLocks noChangeAspect="1"/>
          </p:cNvPicPr>
          <p:nvPr/>
        </p:nvPicPr>
        <p:blipFill rotWithShape="1">
          <a:blip r:embed="rId4"/>
          <a:srcRect l="2699" t="8215" r="2149"/>
          <a:stretch/>
        </p:blipFill>
        <p:spPr>
          <a:xfrm rot="5243493">
            <a:off x="-844181" y="888185"/>
            <a:ext cx="5417494" cy="5277601"/>
          </a:xfrm>
          <a:prstGeom prst="rect">
            <a:avLst/>
          </a:prstGeom>
        </p:spPr>
      </p:pic>
      <p:pic>
        <p:nvPicPr>
          <p:cNvPr id="13" name="Sub Cog 1" descr="Icon&#10;&#10;Description automatically generated">
            <a:hlinkClick r:id="rId5" action="ppaction://hlinksldjump"/>
            <a:extLst>
              <a:ext uri="{FF2B5EF4-FFF2-40B4-BE49-F238E27FC236}">
                <a16:creationId xmlns:a16="http://schemas.microsoft.com/office/drawing/2014/main" id="{B38E057A-6176-4463-96EE-D03044B6C7A1}"/>
              </a:ext>
            </a:extLst>
          </p:cNvPr>
          <p:cNvPicPr>
            <a:picLocks/>
          </p:cNvPicPr>
          <p:nvPr/>
        </p:nvPicPr>
        <p:blipFill rotWithShape="1">
          <a:blip r:embed="rId3">
            <a:duotone>
              <a:schemeClr val="accent4">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20856" y="3270143"/>
            <a:ext cx="1170000" cy="1170000"/>
          </a:xfrm>
          <a:prstGeom prst="rect">
            <a:avLst/>
          </a:prstGeom>
        </p:spPr>
      </p:pic>
      <p:sp>
        <p:nvSpPr>
          <p:cNvPr id="12" name="Sub Label 1">
            <a:extLst>
              <a:ext uri="{FF2B5EF4-FFF2-40B4-BE49-F238E27FC236}">
                <a16:creationId xmlns:a16="http://schemas.microsoft.com/office/drawing/2014/main" id="{C32AD84B-783D-4F53-B6E7-E01DB6C17955}"/>
              </a:ext>
            </a:extLst>
          </p:cNvPr>
          <p:cNvSpPr/>
          <p:nvPr/>
        </p:nvSpPr>
        <p:spPr>
          <a:xfrm>
            <a:off x="213229" y="3510701"/>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Hires</a:t>
            </a:r>
          </a:p>
        </p:txBody>
      </p:sp>
      <p:pic>
        <p:nvPicPr>
          <p:cNvPr id="19" name="Sub Cog 2" descr="Icon&#10;&#10;Description automatically generated">
            <a:hlinkClick r:id="" action="ppaction://noaction"/>
            <a:extLst>
              <a:ext uri="{FF2B5EF4-FFF2-40B4-BE49-F238E27FC236}">
                <a16:creationId xmlns:a16="http://schemas.microsoft.com/office/drawing/2014/main" id="{976C1D2E-D3BC-44E6-A74D-1FD40C7A37AE}"/>
              </a:ext>
            </a:extLst>
          </p:cNvPr>
          <p:cNvPicPr>
            <a:picLocks/>
          </p:cNvPicPr>
          <p:nvPr/>
        </p:nvPicPr>
        <p:blipFill rotWithShape="1">
          <a:blip r:embed="rId3">
            <a:duotone>
              <a:schemeClr val="accent3">
                <a:shade val="45000"/>
                <a:satMod val="135000"/>
              </a:schemeClr>
              <a:prstClr val="white"/>
            </a:duotone>
            <a:extLst>
              <a:ext uri="{28A0092B-C50C-407E-A947-70E740481C1C}">
                <a14:useLocalDpi xmlns:a14="http://schemas.microsoft.com/office/drawing/2010/main" val="0"/>
              </a:ext>
            </a:extLst>
          </a:blip>
          <a:srcRect l="5609" t="3920" r="4215" b="3702"/>
          <a:stretch/>
        </p:blipFill>
        <p:spPr>
          <a:xfrm rot="15180000">
            <a:off x="203951" y="2089123"/>
            <a:ext cx="1170000" cy="1170000"/>
          </a:xfrm>
          <a:prstGeom prst="rect">
            <a:avLst/>
          </a:prstGeom>
        </p:spPr>
      </p:pic>
      <p:sp>
        <p:nvSpPr>
          <p:cNvPr id="20" name="Sub Label 2">
            <a:extLst>
              <a:ext uri="{FF2B5EF4-FFF2-40B4-BE49-F238E27FC236}">
                <a16:creationId xmlns:a16="http://schemas.microsoft.com/office/drawing/2014/main" id="{C336B053-C2BB-44EB-8211-C6ED9E85BB85}"/>
              </a:ext>
            </a:extLst>
          </p:cNvPr>
          <p:cNvSpPr/>
          <p:nvPr/>
        </p:nvSpPr>
        <p:spPr>
          <a:xfrm>
            <a:off x="438037" y="2322444"/>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HR</a:t>
            </a:r>
          </a:p>
        </p:txBody>
      </p:sp>
      <p:sp>
        <p:nvSpPr>
          <p:cNvPr id="6" name="Sub Label 3">
            <a:extLst>
              <a:ext uri="{FF2B5EF4-FFF2-40B4-BE49-F238E27FC236}">
                <a16:creationId xmlns:a16="http://schemas.microsoft.com/office/drawing/2014/main" id="{5BAC1EFA-630E-4F1A-8484-4F5C1B3DA9B6}"/>
              </a:ext>
            </a:extLst>
          </p:cNvPr>
          <p:cNvSpPr/>
          <p:nvPr/>
        </p:nvSpPr>
        <p:spPr>
          <a:xfrm>
            <a:off x="2108868" y="4457136"/>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Payroll &amp; Finance</a:t>
            </a:r>
          </a:p>
        </p:txBody>
      </p:sp>
      <p:pic>
        <p:nvPicPr>
          <p:cNvPr id="7" name="Sub Cog 3" descr="Icon&#10;&#10;Description automatically generated">
            <a:hlinkClick r:id="" action="ppaction://noaction"/>
            <a:extLst>
              <a:ext uri="{FF2B5EF4-FFF2-40B4-BE49-F238E27FC236}">
                <a16:creationId xmlns:a16="http://schemas.microsoft.com/office/drawing/2014/main" id="{CAE64EE4-4B3A-448B-9B1E-0A57FD155F7F}"/>
              </a:ext>
            </a:extLst>
          </p:cNvPr>
          <p:cNvPicPr>
            <a:picLocks/>
          </p:cNvPicPr>
          <p:nvPr/>
        </p:nvPicPr>
        <p:blipFill rotWithShape="1">
          <a:blip r:embed="rId3">
            <a:duotone>
              <a:schemeClr val="accent2">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1874782" y="4215766"/>
            <a:ext cx="1170000" cy="1170000"/>
          </a:xfrm>
          <a:prstGeom prst="rect">
            <a:avLst/>
          </a:prstGeom>
        </p:spPr>
      </p:pic>
      <p:pic>
        <p:nvPicPr>
          <p:cNvPr id="15" name="Sub Cog 5" descr="Icon&#10;&#10;Description automatically generated">
            <a:hlinkClick r:id="" action="ppaction://noaction"/>
            <a:extLst>
              <a:ext uri="{FF2B5EF4-FFF2-40B4-BE49-F238E27FC236}">
                <a16:creationId xmlns:a16="http://schemas.microsoft.com/office/drawing/2014/main" id="{5A7B4AA3-2F99-4367-9F21-73840194E657}"/>
              </a:ext>
            </a:extLst>
          </p:cNvPr>
          <p:cNvPicPr>
            <a:picLocks/>
          </p:cNvPicPr>
          <p:nvPr/>
        </p:nvPicPr>
        <p:blipFill rotWithShape="1">
          <a:blip r:embed="rId3">
            <a:duotone>
              <a:prstClr val="black"/>
              <a:schemeClr val="accent1">
                <a:tint val="45000"/>
                <a:satMod val="400000"/>
              </a:schemeClr>
            </a:duotone>
            <a:extLst>
              <a:ext uri="{28A0092B-C50C-407E-A947-70E740481C1C}">
                <a14:useLocalDpi xmlns:a14="http://schemas.microsoft.com/office/drawing/2010/main" val="0"/>
              </a:ext>
            </a:extLst>
          </a:blip>
          <a:srcRect l="5609" t="3920" r="4215" b="3702"/>
          <a:stretch/>
        </p:blipFill>
        <p:spPr>
          <a:xfrm rot="17318138">
            <a:off x="2302897" y="2163110"/>
            <a:ext cx="1170000" cy="1170000"/>
          </a:xfrm>
          <a:prstGeom prst="rect">
            <a:avLst/>
          </a:prstGeom>
        </p:spPr>
      </p:pic>
      <p:sp>
        <p:nvSpPr>
          <p:cNvPr id="14" name="Sub Label 5">
            <a:extLst>
              <a:ext uri="{FF2B5EF4-FFF2-40B4-BE49-F238E27FC236}">
                <a16:creationId xmlns:a16="http://schemas.microsoft.com/office/drawing/2014/main" id="{8905DC55-0665-4AC6-B718-F87511084356}"/>
              </a:ext>
            </a:extLst>
          </p:cNvPr>
          <p:cNvSpPr/>
          <p:nvPr/>
        </p:nvSpPr>
        <p:spPr>
          <a:xfrm>
            <a:off x="2536983" y="2404480"/>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Reporting</a:t>
            </a:r>
          </a:p>
        </p:txBody>
      </p:sp>
      <p:pic>
        <p:nvPicPr>
          <p:cNvPr id="17" name="Sub Cog 6" descr="Icon&#10;&#10;Description automatically generated">
            <a:hlinkClick r:id="" action="ppaction://noaction"/>
            <a:extLst>
              <a:ext uri="{FF2B5EF4-FFF2-40B4-BE49-F238E27FC236}">
                <a16:creationId xmlns:a16="http://schemas.microsoft.com/office/drawing/2014/main" id="{F3D7CB27-6BED-480E-A62F-3754C1B179B4}"/>
              </a:ext>
            </a:extLst>
          </p:cNvPr>
          <p:cNvPicPr>
            <a:picLocks/>
          </p:cNvPicPr>
          <p:nvPr/>
        </p:nvPicPr>
        <p:blipFill rotWithShape="1">
          <a:blip r:embed="rId3">
            <a:duotone>
              <a:schemeClr val="accent6">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2593135" y="3287135"/>
            <a:ext cx="1170000" cy="1170000"/>
          </a:xfrm>
          <a:prstGeom prst="rect">
            <a:avLst/>
          </a:prstGeom>
        </p:spPr>
      </p:pic>
      <p:sp>
        <p:nvSpPr>
          <p:cNvPr id="18" name="Sub Label 6">
            <a:extLst>
              <a:ext uri="{FF2B5EF4-FFF2-40B4-BE49-F238E27FC236}">
                <a16:creationId xmlns:a16="http://schemas.microsoft.com/office/drawing/2014/main" id="{2E601B54-8727-4051-BCF7-A2BA4EFEE579}"/>
              </a:ext>
            </a:extLst>
          </p:cNvPr>
          <p:cNvSpPr/>
          <p:nvPr/>
        </p:nvSpPr>
        <p:spPr>
          <a:xfrm>
            <a:off x="2834163" y="3527693"/>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Interoperability</a:t>
            </a:r>
          </a:p>
        </p:txBody>
      </p:sp>
      <p:pic>
        <p:nvPicPr>
          <p:cNvPr id="9" name="Sub Cog 7" descr="Icon&#10;&#10;Description automatically generated">
            <a:hlinkClick r:id="rId6" action="ppaction://hlinksldjump"/>
            <a:extLst>
              <a:ext uri="{FF2B5EF4-FFF2-40B4-BE49-F238E27FC236}">
                <a16:creationId xmlns:a16="http://schemas.microsoft.com/office/drawing/2014/main" id="{FA8C8B96-69F4-4561-816A-76CC78130238}"/>
              </a:ext>
            </a:extLst>
          </p:cNvPr>
          <p:cNvPicPr>
            <a:picLocks/>
          </p:cNvPicPr>
          <p:nvPr/>
        </p:nvPicPr>
        <p:blipFill rotWithShape="1">
          <a:blip r:embed="rId3">
            <a:duotone>
              <a:schemeClr val="accent1">
                <a:shade val="45000"/>
                <a:satMod val="135000"/>
              </a:schemeClr>
              <a:prstClr val="white"/>
            </a:duotone>
            <a:extLst>
              <a:ext uri="{28A0092B-C50C-407E-A947-70E740481C1C}">
                <a14:useLocalDpi xmlns:a14="http://schemas.microsoft.com/office/drawing/2010/main" val="0"/>
              </a:ext>
            </a:extLst>
          </a:blip>
          <a:srcRect l="5609" t="3920" r="4215" b="3702"/>
          <a:stretch/>
        </p:blipFill>
        <p:spPr>
          <a:xfrm rot="596213">
            <a:off x="723369" y="4166994"/>
            <a:ext cx="1170000" cy="1170000"/>
          </a:xfrm>
          <a:prstGeom prst="rect">
            <a:avLst/>
          </a:prstGeom>
        </p:spPr>
      </p:pic>
      <p:sp>
        <p:nvSpPr>
          <p:cNvPr id="8" name="Sub Label 7">
            <a:extLst>
              <a:ext uri="{FF2B5EF4-FFF2-40B4-BE49-F238E27FC236}">
                <a16:creationId xmlns:a16="http://schemas.microsoft.com/office/drawing/2014/main" id="{79650D68-4E54-4CEB-9457-A12AF3FE46B4}"/>
              </a:ext>
            </a:extLst>
          </p:cNvPr>
          <p:cNvSpPr/>
          <p:nvPr/>
        </p:nvSpPr>
        <p:spPr>
          <a:xfrm>
            <a:off x="957455" y="4408363"/>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Self Service</a:t>
            </a:r>
          </a:p>
        </p:txBody>
      </p:sp>
      <p:pic>
        <p:nvPicPr>
          <p:cNvPr id="11" name="Sub Cog 4" descr="Icon&#10;&#10;Description automatically generated">
            <a:hlinkClick r:id="" action="ppaction://noaction"/>
            <a:extLst>
              <a:ext uri="{FF2B5EF4-FFF2-40B4-BE49-F238E27FC236}">
                <a16:creationId xmlns:a16="http://schemas.microsoft.com/office/drawing/2014/main" id="{0063D6B9-93D5-4210-8407-C3B864501D56}"/>
              </a:ext>
            </a:extLst>
          </p:cNvPr>
          <p:cNvPicPr>
            <a:picLocks/>
          </p:cNvPicPr>
          <p:nvPr/>
        </p:nvPicPr>
        <p:blipFill rotWithShape="1">
          <a:blip r:embed="rId3">
            <a:duotone>
              <a:prstClr val="black"/>
              <a:schemeClr val="accent4">
                <a:tint val="45000"/>
                <a:satMod val="400000"/>
              </a:schemeClr>
            </a:duotone>
            <a:extLst>
              <a:ext uri="{28A0092B-C50C-407E-A947-70E740481C1C}">
                <a14:useLocalDpi xmlns:a14="http://schemas.microsoft.com/office/drawing/2010/main" val="0"/>
              </a:ext>
            </a:extLst>
          </a:blip>
          <a:srcRect l="5609" t="3920" r="4215" b="3702"/>
          <a:stretch/>
        </p:blipFill>
        <p:spPr>
          <a:xfrm>
            <a:off x="1296603" y="1572230"/>
            <a:ext cx="1170000" cy="1170000"/>
          </a:xfrm>
          <a:prstGeom prst="rect">
            <a:avLst/>
          </a:prstGeom>
        </p:spPr>
      </p:pic>
      <p:sp>
        <p:nvSpPr>
          <p:cNvPr id="10" name="Sub Label 4">
            <a:extLst>
              <a:ext uri="{FF2B5EF4-FFF2-40B4-BE49-F238E27FC236}">
                <a16:creationId xmlns:a16="http://schemas.microsoft.com/office/drawing/2014/main" id="{C91094E6-61F1-40C5-B55D-D910C93B6CD7}"/>
              </a:ext>
            </a:extLst>
          </p:cNvPr>
          <p:cNvSpPr/>
          <p:nvPr/>
        </p:nvSpPr>
        <p:spPr>
          <a:xfrm>
            <a:off x="1530603" y="1805264"/>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Learning &amp; Talent Management</a:t>
            </a:r>
          </a:p>
        </p:txBody>
      </p:sp>
      <p:sp>
        <p:nvSpPr>
          <p:cNvPr id="3" name="Slide Number Placeholder 2">
            <a:extLst>
              <a:ext uri="{FF2B5EF4-FFF2-40B4-BE49-F238E27FC236}">
                <a16:creationId xmlns:a16="http://schemas.microsoft.com/office/drawing/2014/main" id="{DE8C6BAF-6D35-39AA-4187-9B32B6EC30AF}"/>
              </a:ext>
            </a:extLst>
          </p:cNvPr>
          <p:cNvSpPr>
            <a:spLocks noGrp="1"/>
          </p:cNvSpPr>
          <p:nvPr>
            <p:ph type="sldNum" sz="quarter" idx="12"/>
          </p:nvPr>
        </p:nvSpPr>
        <p:spPr/>
        <p:txBody>
          <a:bodyPr/>
          <a:lstStyle/>
          <a:p>
            <a:fld id="{17AC4596-D91E-40C3-9B28-F1A5D43CF7C5}" type="slidenum">
              <a:rPr lang="en-GB" smtClean="0"/>
              <a:t>5</a:t>
            </a:fld>
            <a:endParaRPr lang="en-GB" dirty="0"/>
          </a:p>
        </p:txBody>
      </p:sp>
      <p:grpSp>
        <p:nvGrpSpPr>
          <p:cNvPr id="36" name="Group 35">
            <a:extLst>
              <a:ext uri="{FF2B5EF4-FFF2-40B4-BE49-F238E27FC236}">
                <a16:creationId xmlns:a16="http://schemas.microsoft.com/office/drawing/2014/main" id="{7BF8DF63-4CDB-AFF5-2205-5FE670F9C92E}"/>
              </a:ext>
            </a:extLst>
          </p:cNvPr>
          <p:cNvGrpSpPr/>
          <p:nvPr/>
        </p:nvGrpSpPr>
        <p:grpSpPr>
          <a:xfrm>
            <a:off x="-59487" y="-113359"/>
            <a:ext cx="5730583" cy="6490085"/>
            <a:chOff x="4941891" y="-123546"/>
            <a:chExt cx="5730583" cy="6490085"/>
          </a:xfrm>
        </p:grpSpPr>
        <p:sp>
          <p:nvSpPr>
            <p:cNvPr id="24" name="Rectangle 23">
              <a:extLst>
                <a:ext uri="{FF2B5EF4-FFF2-40B4-BE49-F238E27FC236}">
                  <a16:creationId xmlns:a16="http://schemas.microsoft.com/office/drawing/2014/main" id="{09B86DD3-810F-7561-BF90-61043CDBB381}"/>
                </a:ext>
              </a:extLst>
            </p:cNvPr>
            <p:cNvSpPr/>
            <p:nvPr/>
          </p:nvSpPr>
          <p:spPr>
            <a:xfrm>
              <a:off x="4941891" y="-123546"/>
              <a:ext cx="5730583" cy="649008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35" name="Group 34">
              <a:extLst>
                <a:ext uri="{FF2B5EF4-FFF2-40B4-BE49-F238E27FC236}">
                  <a16:creationId xmlns:a16="http://schemas.microsoft.com/office/drawing/2014/main" id="{903E3F34-A904-0163-0DCA-6DFF034FDD37}"/>
                </a:ext>
              </a:extLst>
            </p:cNvPr>
            <p:cNvGrpSpPr/>
            <p:nvPr/>
          </p:nvGrpSpPr>
          <p:grpSpPr>
            <a:xfrm>
              <a:off x="5397402" y="1070550"/>
              <a:ext cx="2834958" cy="3741119"/>
              <a:chOff x="5397402" y="1070550"/>
              <a:chExt cx="2834958" cy="3741119"/>
            </a:xfrm>
          </p:grpSpPr>
          <p:pic>
            <p:nvPicPr>
              <p:cNvPr id="4" name="Sub Menu Cog 1" descr="Icon&#10;&#10;Description automatically generated">
                <a:hlinkClick r:id="" action="ppaction://noaction"/>
                <a:extLst>
                  <a:ext uri="{FF2B5EF4-FFF2-40B4-BE49-F238E27FC236}">
                    <a16:creationId xmlns:a16="http://schemas.microsoft.com/office/drawing/2014/main" id="{C1276F3E-164D-9EB4-56C3-3FA92230E90E}"/>
                  </a:ext>
                </a:extLst>
              </p:cNvPr>
              <p:cNvPicPr>
                <a:picLocks/>
              </p:cNvPicPr>
              <p:nvPr/>
            </p:nvPicPr>
            <p:blipFill rotWithShape="1">
              <a:blip r:embed="rId3">
                <a:duotone>
                  <a:prstClr val="black"/>
                  <a:schemeClr val="accent6">
                    <a:tint val="45000"/>
                    <a:satMod val="400000"/>
                  </a:schemeClr>
                </a:duotone>
                <a:extLst>
                  <a:ext uri="{28A0092B-C50C-407E-A947-70E740481C1C}">
                    <a14:useLocalDpi xmlns:a14="http://schemas.microsoft.com/office/drawing/2010/main" val="0"/>
                  </a:ext>
                </a:extLst>
              </a:blip>
              <a:srcRect l="5609" t="3920" r="4215" b="3702"/>
              <a:stretch/>
            </p:blipFill>
            <p:spPr>
              <a:xfrm>
                <a:off x="5455446" y="1070550"/>
                <a:ext cx="1487152" cy="1487152"/>
              </a:xfrm>
              <a:prstGeom prst="rect">
                <a:avLst/>
              </a:prstGeom>
            </p:spPr>
          </p:pic>
          <p:sp>
            <p:nvSpPr>
              <p:cNvPr id="2" name="Sub Menu Label 1">
                <a:extLst>
                  <a:ext uri="{FF2B5EF4-FFF2-40B4-BE49-F238E27FC236}">
                    <a16:creationId xmlns:a16="http://schemas.microsoft.com/office/drawing/2014/main" id="{BDEC3E1E-8CC2-854D-3AFA-B9D5985A312A}"/>
                  </a:ext>
                </a:extLst>
              </p:cNvPr>
              <p:cNvSpPr/>
              <p:nvPr/>
            </p:nvSpPr>
            <p:spPr>
              <a:xfrm>
                <a:off x="5752876" y="1366486"/>
                <a:ext cx="892291" cy="892291"/>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800" dirty="0"/>
                  <a:t>Learning Management</a:t>
                </a:r>
              </a:p>
            </p:txBody>
          </p:sp>
          <p:pic>
            <p:nvPicPr>
              <p:cNvPr id="16" name="Sub Menu Cog 2" descr="Icon&#10;&#10;Description automatically generated">
                <a:hlinkClick r:id="" action="ppaction://noaction"/>
                <a:extLst>
                  <a:ext uri="{FF2B5EF4-FFF2-40B4-BE49-F238E27FC236}">
                    <a16:creationId xmlns:a16="http://schemas.microsoft.com/office/drawing/2014/main" id="{0BDD90B1-91A1-8FDF-4579-D2946349923D}"/>
                  </a:ext>
                </a:extLst>
              </p:cNvPr>
              <p:cNvPicPr>
                <a:picLocks/>
              </p:cNvPicPr>
              <p:nvPr/>
            </p:nvPicPr>
            <p:blipFill rotWithShape="1">
              <a:blip r:embed="rId3">
                <a:duotone>
                  <a:prstClr val="black"/>
                  <a:schemeClr val="accent6">
                    <a:tint val="45000"/>
                    <a:satMod val="400000"/>
                  </a:schemeClr>
                </a:duotone>
                <a:extLst>
                  <a:ext uri="{28A0092B-C50C-407E-A947-70E740481C1C}">
                    <a14:useLocalDpi xmlns:a14="http://schemas.microsoft.com/office/drawing/2010/main" val="0"/>
                  </a:ext>
                </a:extLst>
              </a:blip>
              <a:srcRect l="5609" t="3920" r="4215" b="3702"/>
              <a:stretch/>
            </p:blipFill>
            <p:spPr>
              <a:xfrm>
                <a:off x="6745208" y="1837365"/>
                <a:ext cx="1487152" cy="1487152"/>
              </a:xfrm>
              <a:prstGeom prst="rect">
                <a:avLst/>
              </a:prstGeom>
            </p:spPr>
          </p:pic>
          <p:sp>
            <p:nvSpPr>
              <p:cNvPr id="5" name="Sub Menu Label 2">
                <a:extLst>
                  <a:ext uri="{FF2B5EF4-FFF2-40B4-BE49-F238E27FC236}">
                    <a16:creationId xmlns:a16="http://schemas.microsoft.com/office/drawing/2014/main" id="{1B05A1DA-3823-096E-F155-104F9A0F756E}"/>
                  </a:ext>
                </a:extLst>
              </p:cNvPr>
              <p:cNvSpPr/>
              <p:nvPr/>
            </p:nvSpPr>
            <p:spPr>
              <a:xfrm>
                <a:off x="7042639" y="2144198"/>
                <a:ext cx="892291" cy="892291"/>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800" dirty="0"/>
                  <a:t>Talent Management</a:t>
                </a:r>
              </a:p>
            </p:txBody>
          </p:sp>
          <p:pic>
            <p:nvPicPr>
              <p:cNvPr id="25" name="Sub Menu Cog 3" descr="Icon&#10;&#10;Description automatically generated">
                <a:hlinkClick r:id="" action="ppaction://noaction"/>
                <a:extLst>
                  <a:ext uri="{FF2B5EF4-FFF2-40B4-BE49-F238E27FC236}">
                    <a16:creationId xmlns:a16="http://schemas.microsoft.com/office/drawing/2014/main" id="{42E6E059-3A68-EDA9-9CFC-2603ED89EB16}"/>
                  </a:ext>
                </a:extLst>
              </p:cNvPr>
              <p:cNvPicPr>
                <a:picLocks/>
              </p:cNvPicPr>
              <p:nvPr/>
            </p:nvPicPr>
            <p:blipFill rotWithShape="1">
              <a:blip r:embed="rId3">
                <a:duotone>
                  <a:prstClr val="black"/>
                  <a:schemeClr val="accent6">
                    <a:tint val="45000"/>
                    <a:satMod val="400000"/>
                  </a:schemeClr>
                </a:duotone>
                <a:extLst>
                  <a:ext uri="{28A0092B-C50C-407E-A947-70E740481C1C}">
                    <a14:useLocalDpi xmlns:a14="http://schemas.microsoft.com/office/drawing/2010/main" val="0"/>
                  </a:ext>
                </a:extLst>
              </a:blip>
              <a:srcRect l="5609" t="3920" r="4215" b="3702"/>
              <a:stretch/>
            </p:blipFill>
            <p:spPr>
              <a:xfrm>
                <a:off x="5397402" y="2598902"/>
                <a:ext cx="1487152" cy="1487152"/>
              </a:xfrm>
              <a:prstGeom prst="rect">
                <a:avLst/>
              </a:prstGeom>
            </p:spPr>
          </p:pic>
          <p:sp>
            <p:nvSpPr>
              <p:cNvPr id="23" name="Sub Menu Label 3">
                <a:extLst>
                  <a:ext uri="{FF2B5EF4-FFF2-40B4-BE49-F238E27FC236}">
                    <a16:creationId xmlns:a16="http://schemas.microsoft.com/office/drawing/2014/main" id="{2CAADAF3-2A82-DA98-A482-B6BDA2934072}"/>
                  </a:ext>
                </a:extLst>
              </p:cNvPr>
              <p:cNvSpPr/>
              <p:nvPr/>
            </p:nvSpPr>
            <p:spPr>
              <a:xfrm>
                <a:off x="5682693" y="2876831"/>
                <a:ext cx="892291" cy="892291"/>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800" dirty="0"/>
                  <a:t>Appraisals &amp; PMPs</a:t>
                </a:r>
              </a:p>
            </p:txBody>
          </p:sp>
          <p:pic>
            <p:nvPicPr>
              <p:cNvPr id="27" name="Sub Menu Cog 4" descr="Icon&#10;&#10;Description automatically generated">
                <a:hlinkClick r:id="" action="ppaction://noaction"/>
                <a:extLst>
                  <a:ext uri="{FF2B5EF4-FFF2-40B4-BE49-F238E27FC236}">
                    <a16:creationId xmlns:a16="http://schemas.microsoft.com/office/drawing/2014/main" id="{2E811F03-E487-2654-CD90-5117F215E3DB}"/>
                  </a:ext>
                </a:extLst>
              </p:cNvPr>
              <p:cNvPicPr>
                <a:picLocks/>
              </p:cNvPicPr>
              <p:nvPr/>
            </p:nvPicPr>
            <p:blipFill rotWithShape="1">
              <a:blip r:embed="rId3">
                <a:duotone>
                  <a:prstClr val="black"/>
                  <a:schemeClr val="accent6">
                    <a:tint val="45000"/>
                    <a:satMod val="400000"/>
                  </a:schemeClr>
                </a:duotone>
                <a:extLst>
                  <a:ext uri="{28A0092B-C50C-407E-A947-70E740481C1C}">
                    <a14:useLocalDpi xmlns:a14="http://schemas.microsoft.com/office/drawing/2010/main" val="0"/>
                  </a:ext>
                </a:extLst>
              </a:blip>
              <a:srcRect l="5609" t="3920" r="4215" b="3702"/>
              <a:stretch/>
            </p:blipFill>
            <p:spPr>
              <a:xfrm>
                <a:off x="6722781" y="3324517"/>
                <a:ext cx="1487152" cy="1487152"/>
              </a:xfrm>
              <a:prstGeom prst="rect">
                <a:avLst/>
              </a:prstGeom>
            </p:spPr>
          </p:pic>
          <p:sp>
            <p:nvSpPr>
              <p:cNvPr id="26" name="Sub Menu Label 4">
                <a:extLst>
                  <a:ext uri="{FF2B5EF4-FFF2-40B4-BE49-F238E27FC236}">
                    <a16:creationId xmlns:a16="http://schemas.microsoft.com/office/drawing/2014/main" id="{5159C9E4-1B57-8587-35DD-A68260DC1F3A}"/>
                  </a:ext>
                </a:extLst>
              </p:cNvPr>
              <p:cNvSpPr/>
              <p:nvPr/>
            </p:nvSpPr>
            <p:spPr>
              <a:xfrm>
                <a:off x="7020211" y="3618087"/>
                <a:ext cx="892291" cy="892291"/>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800" dirty="0"/>
                  <a:t>Suitability Matching</a:t>
                </a:r>
              </a:p>
            </p:txBody>
          </p:sp>
        </p:grpSp>
      </p:grpSp>
      <p:sp>
        <p:nvSpPr>
          <p:cNvPr id="65" name="TextBox 64">
            <a:extLst>
              <a:ext uri="{FF2B5EF4-FFF2-40B4-BE49-F238E27FC236}">
                <a16:creationId xmlns:a16="http://schemas.microsoft.com/office/drawing/2014/main" id="{85FAC78C-124F-69D0-0678-D822B87146B4}"/>
              </a:ext>
            </a:extLst>
          </p:cNvPr>
          <p:cNvSpPr txBox="1"/>
          <p:nvPr/>
        </p:nvSpPr>
        <p:spPr>
          <a:xfrm>
            <a:off x="3323904" y="574562"/>
            <a:ext cx="6368868" cy="1384995"/>
          </a:xfrm>
          <a:prstGeom prst="rect">
            <a:avLst/>
          </a:prstGeom>
          <a:noFill/>
        </p:spPr>
        <p:txBody>
          <a:bodyPr wrap="square">
            <a:spAutoFit/>
          </a:bodyPr>
          <a:lstStyle/>
          <a:p>
            <a:r>
              <a:rPr lang="en-GB" sz="1400" dirty="0"/>
              <a:t>The Learning Management (LM) functionality in ESR provides comprehensive control of all the activities associated with the learning and development of your NHS staff. This includes the administration of available learning e.g. classroom based and e-Learning courses, and the recording and monitoring of learning achieved or in progress for individuals. It includes a full suite of dashboards and reports using ESR Business Intelligence (BI).</a:t>
            </a:r>
          </a:p>
        </p:txBody>
      </p:sp>
      <p:sp>
        <p:nvSpPr>
          <p:cNvPr id="22" name="Heading">
            <a:extLst>
              <a:ext uri="{FF2B5EF4-FFF2-40B4-BE49-F238E27FC236}">
                <a16:creationId xmlns:a16="http://schemas.microsoft.com/office/drawing/2014/main" id="{AC167B59-7D54-26BB-96EE-F5528A1147B7}"/>
              </a:ext>
            </a:extLst>
          </p:cNvPr>
          <p:cNvSpPr txBox="1"/>
          <p:nvPr/>
        </p:nvSpPr>
        <p:spPr>
          <a:xfrm>
            <a:off x="3323903" y="20832"/>
            <a:ext cx="5094712" cy="442429"/>
          </a:xfrm>
          <a:prstGeom prst="rect">
            <a:avLst/>
          </a:prstGeom>
          <a:noFill/>
        </p:spPr>
        <p:txBody>
          <a:bodyPr wrap="square" rtlCol="0">
            <a:spAutoFit/>
          </a:bodyPr>
          <a:lstStyle/>
          <a:p>
            <a:r>
              <a:rPr lang="en-US" sz="2275" b="1" dirty="0">
                <a:solidFill>
                  <a:schemeClr val="accent1">
                    <a:lumMod val="75000"/>
                  </a:schemeClr>
                </a:solidFill>
              </a:rPr>
              <a:t>Learning &amp; Talent Management</a:t>
            </a:r>
            <a:endParaRPr lang="en-GB" sz="1400" dirty="0"/>
          </a:p>
        </p:txBody>
      </p:sp>
      <p:pic>
        <p:nvPicPr>
          <p:cNvPr id="21" name="Picture 20" descr="A picture containing table&#10;&#10;Description automatically generated">
            <a:extLst>
              <a:ext uri="{FF2B5EF4-FFF2-40B4-BE49-F238E27FC236}">
                <a16:creationId xmlns:a16="http://schemas.microsoft.com/office/drawing/2014/main" id="{FF2588B3-462D-1DEB-B9F2-F44116A2AF0A}"/>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8734" t="92982"/>
          <a:stretch/>
        </p:blipFill>
        <p:spPr>
          <a:xfrm>
            <a:off x="0" y="6376726"/>
            <a:ext cx="9906000" cy="481273"/>
          </a:xfrm>
          <a:prstGeom prst="rect">
            <a:avLst/>
          </a:prstGeom>
        </p:spPr>
      </p:pic>
      <p:sp>
        <p:nvSpPr>
          <p:cNvPr id="38" name="TextBox 37">
            <a:extLst>
              <a:ext uri="{FF2B5EF4-FFF2-40B4-BE49-F238E27FC236}">
                <a16:creationId xmlns:a16="http://schemas.microsoft.com/office/drawing/2014/main" id="{40ABB9C1-9FBE-9249-E31B-62F5A9910B4A}"/>
              </a:ext>
            </a:extLst>
          </p:cNvPr>
          <p:cNvSpPr txBox="1"/>
          <p:nvPr/>
        </p:nvSpPr>
        <p:spPr>
          <a:xfrm>
            <a:off x="3328390" y="2015064"/>
            <a:ext cx="6364382" cy="1169551"/>
          </a:xfrm>
          <a:prstGeom prst="rect">
            <a:avLst/>
          </a:prstGeom>
          <a:noFill/>
        </p:spPr>
        <p:txBody>
          <a:bodyPr wrap="square">
            <a:spAutoFit/>
          </a:bodyPr>
          <a:lstStyle/>
          <a:p>
            <a:r>
              <a:rPr lang="en-GB" sz="1400" dirty="0"/>
              <a:t>Utilising ESR LM together with the competences functionality organisations have the ability to link learning to national competence frameworks or locally set competencies, together with the facility to apply the requirement for these competences to your employees based on the needs of their role, thus providing you with an invaluable workforce learning compliance tool.  </a:t>
            </a:r>
          </a:p>
        </p:txBody>
      </p:sp>
      <p:sp>
        <p:nvSpPr>
          <p:cNvPr id="40" name="TextBox 39">
            <a:extLst>
              <a:ext uri="{FF2B5EF4-FFF2-40B4-BE49-F238E27FC236}">
                <a16:creationId xmlns:a16="http://schemas.microsoft.com/office/drawing/2014/main" id="{9A26458E-1B88-3C85-DDC3-B4F824839C97}"/>
              </a:ext>
            </a:extLst>
          </p:cNvPr>
          <p:cNvSpPr txBox="1"/>
          <p:nvPr/>
        </p:nvSpPr>
        <p:spPr>
          <a:xfrm>
            <a:off x="3335956" y="3252423"/>
            <a:ext cx="6265243" cy="738664"/>
          </a:xfrm>
          <a:prstGeom prst="rect">
            <a:avLst/>
          </a:prstGeom>
          <a:noFill/>
        </p:spPr>
        <p:txBody>
          <a:bodyPr wrap="square">
            <a:spAutoFit/>
          </a:bodyPr>
          <a:lstStyle/>
          <a:p>
            <a:r>
              <a:rPr lang="en-GB" sz="1400" dirty="0"/>
              <a:t>Compliance information is generated and available to your employees and managers through the ESR portal, and at organisational level through the Business Intelligence (BI) tool. </a:t>
            </a:r>
          </a:p>
        </p:txBody>
      </p:sp>
      <p:sp>
        <p:nvSpPr>
          <p:cNvPr id="42" name="TextBox 41">
            <a:extLst>
              <a:ext uri="{FF2B5EF4-FFF2-40B4-BE49-F238E27FC236}">
                <a16:creationId xmlns:a16="http://schemas.microsoft.com/office/drawing/2014/main" id="{655DF2B1-045C-54A6-8A43-4DC5F1E55828}"/>
              </a:ext>
            </a:extLst>
          </p:cNvPr>
          <p:cNvSpPr txBox="1"/>
          <p:nvPr/>
        </p:nvSpPr>
        <p:spPr>
          <a:xfrm>
            <a:off x="3329770" y="4085565"/>
            <a:ext cx="6406961" cy="1169551"/>
          </a:xfrm>
          <a:prstGeom prst="rect">
            <a:avLst/>
          </a:prstGeom>
          <a:noFill/>
        </p:spPr>
        <p:txBody>
          <a:bodyPr wrap="square">
            <a:spAutoFit/>
          </a:bodyPr>
          <a:lstStyle/>
          <a:p>
            <a:r>
              <a:rPr lang="en-GB" sz="1400" dirty="0"/>
              <a:t>The use of national mandatory competencies in ESR can help to facilitate a reduction in training and the duplication of training, that staff are required to complete when moving from one NHS organisation to another. This information is transferred using the Inter Authority Transfer (IAT) process, which aids the streamlined transfer of staff information across the NHS. </a:t>
            </a:r>
          </a:p>
        </p:txBody>
      </p:sp>
    </p:spTree>
    <p:extLst>
      <p:ext uri="{BB962C8B-B14F-4D97-AF65-F5344CB8AC3E}">
        <p14:creationId xmlns:p14="http://schemas.microsoft.com/office/powerpoint/2010/main" val="412565111"/>
      </p:ext>
    </p:extLst>
  </p:cSld>
  <p:clrMapOvr>
    <a:masterClrMapping/>
  </p:clrMapOvr>
  <mc:AlternateContent xmlns:mc="http://schemas.openxmlformats.org/markup-compatibility/2006" xmlns:p14="http://schemas.microsoft.com/office/powerpoint/2010/main">
    <mc:Choice Requires="p14">
      <p:transition spd="med" p14:dur="700" advClick="0" advTm="39000">
        <p:fade/>
      </p:transition>
    </mc:Choice>
    <mc:Fallback xmlns="">
      <p:transition spd="med" advClick="0"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5000" fill="hold"/>
                                        <p:tgtEl>
                                          <p:spTgt spid="9"/>
                                        </p:tgtEl>
                                        <p:attrNameLst>
                                          <p:attrName>r</p:attrName>
                                        </p:attrNameLst>
                                      </p:cBhvr>
                                    </p:animRot>
                                  </p:childTnLst>
                                </p:cTn>
                              </p:par>
                              <p:par>
                                <p:cTn id="7" presetID="8" presetClass="emph" presetSubtype="0" repeatCount="indefinite" fill="hold" nodeType="withEffect">
                                  <p:stCondLst>
                                    <p:cond delay="0"/>
                                  </p:stCondLst>
                                  <p:childTnLst>
                                    <p:animRot by="21600000">
                                      <p:cBhvr>
                                        <p:cTn id="8" dur="5000" fill="hold"/>
                                        <p:tgtEl>
                                          <p:spTgt spid="13"/>
                                        </p:tgtEl>
                                        <p:attrNameLst>
                                          <p:attrName>r</p:attrName>
                                        </p:attrNameLst>
                                      </p:cBhvr>
                                    </p:animRot>
                                  </p:childTnLst>
                                </p:cTn>
                              </p:par>
                              <p:par>
                                <p:cTn id="9" presetID="8" presetClass="emph" presetSubtype="0" repeatCount="indefinite" fill="hold" nodeType="withEffect">
                                  <p:stCondLst>
                                    <p:cond delay="0"/>
                                  </p:stCondLst>
                                  <p:childTnLst>
                                    <p:animRot by="21600000">
                                      <p:cBhvr>
                                        <p:cTn id="10" dur="5000" fill="hold"/>
                                        <p:tgtEl>
                                          <p:spTgt spid="19"/>
                                        </p:tgtEl>
                                        <p:attrNameLst>
                                          <p:attrName>r</p:attrName>
                                        </p:attrNameLst>
                                      </p:cBhvr>
                                    </p:animRot>
                                  </p:childTnLst>
                                </p:cTn>
                              </p:par>
                              <p:par>
                                <p:cTn id="11" presetID="8" presetClass="emph" presetSubtype="0" repeatCount="indefinite" fill="hold" nodeType="withEffect">
                                  <p:stCondLst>
                                    <p:cond delay="0"/>
                                  </p:stCondLst>
                                  <p:childTnLst>
                                    <p:animRot by="21600000">
                                      <p:cBhvr>
                                        <p:cTn id="12" dur="5000" fill="hold"/>
                                        <p:tgtEl>
                                          <p:spTgt spid="7"/>
                                        </p:tgtEl>
                                        <p:attrNameLst>
                                          <p:attrName>r</p:attrName>
                                        </p:attrNameLst>
                                      </p:cBhvr>
                                    </p:animRot>
                                  </p:childTnLst>
                                </p:cTn>
                              </p:par>
                              <p:par>
                                <p:cTn id="13" presetID="8" presetClass="emph" presetSubtype="0" repeatCount="indefinite" fill="hold" nodeType="withEffect">
                                  <p:stCondLst>
                                    <p:cond delay="0"/>
                                  </p:stCondLst>
                                  <p:childTnLst>
                                    <p:animRot by="21600000">
                                      <p:cBhvr>
                                        <p:cTn id="14" dur="5000" fill="hold"/>
                                        <p:tgtEl>
                                          <p:spTgt spid="11"/>
                                        </p:tgtEl>
                                        <p:attrNameLst>
                                          <p:attrName>r</p:attrName>
                                        </p:attrNameLst>
                                      </p:cBhvr>
                                    </p:animRot>
                                  </p:childTnLst>
                                </p:cTn>
                              </p:par>
                              <p:par>
                                <p:cTn id="15" presetID="8" presetClass="emph" presetSubtype="0" repeatCount="indefinite" fill="hold" nodeType="withEffect">
                                  <p:stCondLst>
                                    <p:cond delay="0"/>
                                  </p:stCondLst>
                                  <p:childTnLst>
                                    <p:animRot by="21600000">
                                      <p:cBhvr>
                                        <p:cTn id="16" dur="5000" fill="hold"/>
                                        <p:tgtEl>
                                          <p:spTgt spid="17"/>
                                        </p:tgtEl>
                                        <p:attrNameLst>
                                          <p:attrName>r</p:attrName>
                                        </p:attrNameLst>
                                      </p:cBhvr>
                                    </p:animRot>
                                  </p:childTnLst>
                                </p:cTn>
                              </p:par>
                              <p:par>
                                <p:cTn id="17" presetID="8" presetClass="emph" presetSubtype="0" repeatCount="indefinite" fill="hold" nodeType="withEffect">
                                  <p:stCondLst>
                                    <p:cond delay="0"/>
                                  </p:stCondLst>
                                  <p:childTnLst>
                                    <p:animRot by="21600000">
                                      <p:cBhvr>
                                        <p:cTn id="18" dur="5000" fill="hold"/>
                                        <p:tgtEl>
                                          <p:spTgt spid="15"/>
                                        </p:tgtEl>
                                        <p:attrNameLst>
                                          <p:attrName>r</p:attrName>
                                        </p:attrNameLst>
                                      </p:cBhvr>
                                    </p:animRot>
                                  </p:childTnLst>
                                </p:cTn>
                              </p:par>
                              <p:par>
                                <p:cTn id="19" presetID="22" presetClass="entr" presetSubtype="8" fill="hold" grpId="0" nodeType="withEffect">
                                  <p:stCondLst>
                                    <p:cond delay="4000"/>
                                  </p:stCondLst>
                                  <p:childTnLst>
                                    <p:set>
                                      <p:cBhvr>
                                        <p:cTn id="20" dur="1" fill="hold">
                                          <p:stCondLst>
                                            <p:cond delay="0"/>
                                          </p:stCondLst>
                                        </p:cTn>
                                        <p:tgtEl>
                                          <p:spTgt spid="65"/>
                                        </p:tgtEl>
                                        <p:attrNameLst>
                                          <p:attrName>style.visibility</p:attrName>
                                        </p:attrNameLst>
                                      </p:cBhvr>
                                      <p:to>
                                        <p:strVal val="visible"/>
                                      </p:to>
                                    </p:set>
                                    <p:animEffect transition="in" filter="wipe(left)">
                                      <p:cBhvr>
                                        <p:cTn id="21" dur="3000"/>
                                        <p:tgtEl>
                                          <p:spTgt spid="65"/>
                                        </p:tgtEl>
                                      </p:cBhvr>
                                    </p:animEffect>
                                  </p:childTnLst>
                                </p:cTn>
                              </p:par>
                              <p:par>
                                <p:cTn id="22" presetID="10" presetClass="entr" presetSubtype="0" fill="hold" nodeType="withEffect">
                                  <p:stCondLst>
                                    <p:cond delay="2000"/>
                                  </p:stCondLst>
                                  <p:childTnLst>
                                    <p:set>
                                      <p:cBhvr>
                                        <p:cTn id="23" dur="1" fill="hold">
                                          <p:stCondLst>
                                            <p:cond delay="0"/>
                                          </p:stCondLst>
                                        </p:cTn>
                                        <p:tgtEl>
                                          <p:spTgt spid="36"/>
                                        </p:tgtEl>
                                        <p:attrNameLst>
                                          <p:attrName>style.visibility</p:attrName>
                                        </p:attrNameLst>
                                      </p:cBhvr>
                                      <p:to>
                                        <p:strVal val="visible"/>
                                      </p:to>
                                    </p:set>
                                    <p:animEffect transition="in" filter="fade">
                                      <p:cBhvr>
                                        <p:cTn id="24" dur="3000"/>
                                        <p:tgtEl>
                                          <p:spTgt spid="36"/>
                                        </p:tgtEl>
                                      </p:cBhvr>
                                    </p:animEffect>
                                  </p:childTnLst>
                                </p:cTn>
                              </p:par>
                              <p:par>
                                <p:cTn id="25" presetID="22" presetClass="entr" presetSubtype="8" fill="hold" grpId="0" nodeType="withEffect">
                                  <p:stCondLst>
                                    <p:cond delay="15000"/>
                                  </p:stCondLst>
                                  <p:childTnLst>
                                    <p:set>
                                      <p:cBhvr>
                                        <p:cTn id="26" dur="1" fill="hold">
                                          <p:stCondLst>
                                            <p:cond delay="0"/>
                                          </p:stCondLst>
                                        </p:cTn>
                                        <p:tgtEl>
                                          <p:spTgt spid="38"/>
                                        </p:tgtEl>
                                        <p:attrNameLst>
                                          <p:attrName>style.visibility</p:attrName>
                                        </p:attrNameLst>
                                      </p:cBhvr>
                                      <p:to>
                                        <p:strVal val="visible"/>
                                      </p:to>
                                    </p:set>
                                    <p:animEffect transition="in" filter="wipe(left)">
                                      <p:cBhvr>
                                        <p:cTn id="27" dur="3000"/>
                                        <p:tgtEl>
                                          <p:spTgt spid="38"/>
                                        </p:tgtEl>
                                      </p:cBhvr>
                                    </p:animEffect>
                                  </p:childTnLst>
                                </p:cTn>
                              </p:par>
                              <p:par>
                                <p:cTn id="28" presetID="22" presetClass="entr" presetSubtype="8" fill="hold" grpId="0" nodeType="withEffect">
                                  <p:stCondLst>
                                    <p:cond delay="24000"/>
                                  </p:stCondLst>
                                  <p:childTnLst>
                                    <p:set>
                                      <p:cBhvr>
                                        <p:cTn id="29" dur="1" fill="hold">
                                          <p:stCondLst>
                                            <p:cond delay="0"/>
                                          </p:stCondLst>
                                        </p:cTn>
                                        <p:tgtEl>
                                          <p:spTgt spid="40"/>
                                        </p:tgtEl>
                                        <p:attrNameLst>
                                          <p:attrName>style.visibility</p:attrName>
                                        </p:attrNameLst>
                                      </p:cBhvr>
                                      <p:to>
                                        <p:strVal val="visible"/>
                                      </p:to>
                                    </p:set>
                                    <p:animEffect transition="in" filter="wipe(left)">
                                      <p:cBhvr>
                                        <p:cTn id="30" dur="3000"/>
                                        <p:tgtEl>
                                          <p:spTgt spid="40"/>
                                        </p:tgtEl>
                                      </p:cBhvr>
                                    </p:animEffect>
                                  </p:childTnLst>
                                </p:cTn>
                              </p:par>
                              <p:par>
                                <p:cTn id="31" presetID="22" presetClass="entr" presetSubtype="8" fill="hold" grpId="0" nodeType="withEffect">
                                  <p:stCondLst>
                                    <p:cond delay="28300"/>
                                  </p:stCondLst>
                                  <p:childTnLst>
                                    <p:set>
                                      <p:cBhvr>
                                        <p:cTn id="32" dur="1" fill="hold">
                                          <p:stCondLst>
                                            <p:cond delay="0"/>
                                          </p:stCondLst>
                                        </p:cTn>
                                        <p:tgtEl>
                                          <p:spTgt spid="42"/>
                                        </p:tgtEl>
                                        <p:attrNameLst>
                                          <p:attrName>style.visibility</p:attrName>
                                        </p:attrNameLst>
                                      </p:cBhvr>
                                      <p:to>
                                        <p:strVal val="visible"/>
                                      </p:to>
                                    </p:set>
                                    <p:animEffect transition="in" filter="wipe(left)">
                                      <p:cBhvr>
                                        <p:cTn id="33" dur="40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P spid="38" grpId="0"/>
      <p:bldP spid="40" grpId="0"/>
      <p:bldP spid="4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ESR Cog External" descr="Icon&#10;&#10;Description automatically generated">
            <a:extLst>
              <a:ext uri="{FF2B5EF4-FFF2-40B4-BE49-F238E27FC236}">
                <a16:creationId xmlns:a16="http://schemas.microsoft.com/office/drawing/2014/main" id="{F9FA7AD0-82C1-F1C2-A78C-962780EBA01C}"/>
              </a:ext>
            </a:extLst>
          </p:cNvPr>
          <p:cNvPicPr>
            <a:picLocks/>
          </p:cNvPicPr>
          <p:nvPr/>
        </p:nvPicPr>
        <p:blipFill rotWithShape="1">
          <a:blip r:embed="rId3">
            <a:alphaModFix amt="50000"/>
            <a:duotone>
              <a:schemeClr val="accent5">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1601723" y="0"/>
            <a:ext cx="7053970" cy="7053970"/>
          </a:xfrm>
          <a:prstGeom prst="rect">
            <a:avLst/>
          </a:prstGeom>
        </p:spPr>
      </p:pic>
      <p:pic>
        <p:nvPicPr>
          <p:cNvPr id="29" name="ESR Cog">
            <a:extLst>
              <a:ext uri="{FF2B5EF4-FFF2-40B4-BE49-F238E27FC236}">
                <a16:creationId xmlns:a16="http://schemas.microsoft.com/office/drawing/2014/main" id="{533BEB2D-5BC8-64D0-E66A-21624D6AECA8}"/>
              </a:ext>
            </a:extLst>
          </p:cNvPr>
          <p:cNvPicPr>
            <a:picLocks noChangeAspect="1"/>
          </p:cNvPicPr>
          <p:nvPr/>
        </p:nvPicPr>
        <p:blipFill rotWithShape="1">
          <a:blip r:embed="rId4"/>
          <a:srcRect l="2699" t="8215" r="2149"/>
          <a:stretch/>
        </p:blipFill>
        <p:spPr>
          <a:xfrm rot="5243493">
            <a:off x="-790666" y="888185"/>
            <a:ext cx="5417494" cy="5277601"/>
          </a:xfrm>
          <a:prstGeom prst="rect">
            <a:avLst/>
          </a:prstGeom>
        </p:spPr>
      </p:pic>
      <p:pic>
        <p:nvPicPr>
          <p:cNvPr id="13" name="Sub Cog 1" descr="Icon&#10;&#10;Description automatically generated">
            <a:hlinkClick r:id="rId5" action="ppaction://hlinksldjump"/>
            <a:extLst>
              <a:ext uri="{FF2B5EF4-FFF2-40B4-BE49-F238E27FC236}">
                <a16:creationId xmlns:a16="http://schemas.microsoft.com/office/drawing/2014/main" id="{B38E057A-6176-4463-96EE-D03044B6C7A1}"/>
              </a:ext>
            </a:extLst>
          </p:cNvPr>
          <p:cNvPicPr>
            <a:picLocks/>
          </p:cNvPicPr>
          <p:nvPr/>
        </p:nvPicPr>
        <p:blipFill rotWithShape="1">
          <a:blip r:embed="rId3">
            <a:duotone>
              <a:schemeClr val="accent4">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32659" y="3270143"/>
            <a:ext cx="1170000" cy="1170000"/>
          </a:xfrm>
          <a:prstGeom prst="rect">
            <a:avLst/>
          </a:prstGeom>
        </p:spPr>
      </p:pic>
      <p:sp>
        <p:nvSpPr>
          <p:cNvPr id="12" name="Sub Label 1">
            <a:extLst>
              <a:ext uri="{FF2B5EF4-FFF2-40B4-BE49-F238E27FC236}">
                <a16:creationId xmlns:a16="http://schemas.microsoft.com/office/drawing/2014/main" id="{C32AD84B-783D-4F53-B6E7-E01DB6C17955}"/>
              </a:ext>
            </a:extLst>
          </p:cNvPr>
          <p:cNvSpPr/>
          <p:nvPr/>
        </p:nvSpPr>
        <p:spPr>
          <a:xfrm>
            <a:off x="266744" y="3510701"/>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Hires</a:t>
            </a:r>
          </a:p>
        </p:txBody>
      </p:sp>
      <p:pic>
        <p:nvPicPr>
          <p:cNvPr id="19" name="Sub Cog 2" descr="Icon&#10;&#10;Description automatically generated">
            <a:hlinkClick r:id="" action="ppaction://noaction"/>
            <a:extLst>
              <a:ext uri="{FF2B5EF4-FFF2-40B4-BE49-F238E27FC236}">
                <a16:creationId xmlns:a16="http://schemas.microsoft.com/office/drawing/2014/main" id="{976C1D2E-D3BC-44E6-A74D-1FD40C7A37AE}"/>
              </a:ext>
            </a:extLst>
          </p:cNvPr>
          <p:cNvPicPr>
            <a:picLocks/>
          </p:cNvPicPr>
          <p:nvPr/>
        </p:nvPicPr>
        <p:blipFill rotWithShape="1">
          <a:blip r:embed="rId3">
            <a:duotone>
              <a:schemeClr val="accent3">
                <a:shade val="45000"/>
                <a:satMod val="135000"/>
              </a:schemeClr>
              <a:prstClr val="white"/>
            </a:duotone>
            <a:extLst>
              <a:ext uri="{28A0092B-C50C-407E-A947-70E740481C1C}">
                <a14:useLocalDpi xmlns:a14="http://schemas.microsoft.com/office/drawing/2010/main" val="0"/>
              </a:ext>
            </a:extLst>
          </a:blip>
          <a:srcRect l="5609" t="3920" r="4215" b="3702"/>
          <a:stretch/>
        </p:blipFill>
        <p:spPr>
          <a:xfrm rot="15180000">
            <a:off x="257466" y="2089123"/>
            <a:ext cx="1170000" cy="1170000"/>
          </a:xfrm>
          <a:prstGeom prst="rect">
            <a:avLst/>
          </a:prstGeom>
        </p:spPr>
      </p:pic>
      <p:sp>
        <p:nvSpPr>
          <p:cNvPr id="20" name="Sub Label 2">
            <a:extLst>
              <a:ext uri="{FF2B5EF4-FFF2-40B4-BE49-F238E27FC236}">
                <a16:creationId xmlns:a16="http://schemas.microsoft.com/office/drawing/2014/main" id="{C336B053-C2BB-44EB-8211-C6ED9E85BB85}"/>
              </a:ext>
            </a:extLst>
          </p:cNvPr>
          <p:cNvSpPr/>
          <p:nvPr/>
        </p:nvSpPr>
        <p:spPr>
          <a:xfrm>
            <a:off x="491552" y="2322444"/>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HR</a:t>
            </a:r>
          </a:p>
        </p:txBody>
      </p:sp>
      <p:sp>
        <p:nvSpPr>
          <p:cNvPr id="6" name="Sub Label 3">
            <a:extLst>
              <a:ext uri="{FF2B5EF4-FFF2-40B4-BE49-F238E27FC236}">
                <a16:creationId xmlns:a16="http://schemas.microsoft.com/office/drawing/2014/main" id="{5BAC1EFA-630E-4F1A-8484-4F5C1B3DA9B6}"/>
              </a:ext>
            </a:extLst>
          </p:cNvPr>
          <p:cNvSpPr/>
          <p:nvPr/>
        </p:nvSpPr>
        <p:spPr>
          <a:xfrm>
            <a:off x="2162383" y="4457136"/>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Payroll &amp; Finance</a:t>
            </a:r>
          </a:p>
        </p:txBody>
      </p:sp>
      <p:pic>
        <p:nvPicPr>
          <p:cNvPr id="7" name="Sub Cog 3" descr="Icon&#10;&#10;Description automatically generated">
            <a:hlinkClick r:id="" action="ppaction://noaction"/>
            <a:extLst>
              <a:ext uri="{FF2B5EF4-FFF2-40B4-BE49-F238E27FC236}">
                <a16:creationId xmlns:a16="http://schemas.microsoft.com/office/drawing/2014/main" id="{CAE64EE4-4B3A-448B-9B1E-0A57FD155F7F}"/>
              </a:ext>
            </a:extLst>
          </p:cNvPr>
          <p:cNvPicPr>
            <a:picLocks/>
          </p:cNvPicPr>
          <p:nvPr/>
        </p:nvPicPr>
        <p:blipFill rotWithShape="1">
          <a:blip r:embed="rId3">
            <a:duotone>
              <a:schemeClr val="accent2">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1928297" y="4215766"/>
            <a:ext cx="1170000" cy="1170000"/>
          </a:xfrm>
          <a:prstGeom prst="rect">
            <a:avLst/>
          </a:prstGeom>
        </p:spPr>
      </p:pic>
      <p:pic>
        <p:nvPicPr>
          <p:cNvPr id="15" name="Sub Cog 5" descr="Icon&#10;&#10;Description automatically generated">
            <a:hlinkClick r:id="" action="ppaction://noaction"/>
            <a:extLst>
              <a:ext uri="{FF2B5EF4-FFF2-40B4-BE49-F238E27FC236}">
                <a16:creationId xmlns:a16="http://schemas.microsoft.com/office/drawing/2014/main" id="{5A7B4AA3-2F99-4367-9F21-73840194E657}"/>
              </a:ext>
            </a:extLst>
          </p:cNvPr>
          <p:cNvPicPr>
            <a:picLocks/>
          </p:cNvPicPr>
          <p:nvPr/>
        </p:nvPicPr>
        <p:blipFill rotWithShape="1">
          <a:blip r:embed="rId3">
            <a:duotone>
              <a:prstClr val="black"/>
              <a:schemeClr val="accent1">
                <a:tint val="45000"/>
                <a:satMod val="400000"/>
              </a:schemeClr>
            </a:duotone>
            <a:extLst>
              <a:ext uri="{28A0092B-C50C-407E-A947-70E740481C1C}">
                <a14:useLocalDpi xmlns:a14="http://schemas.microsoft.com/office/drawing/2010/main" val="0"/>
              </a:ext>
            </a:extLst>
          </a:blip>
          <a:srcRect l="5609" t="3920" r="4215" b="3702"/>
          <a:stretch/>
        </p:blipFill>
        <p:spPr>
          <a:xfrm rot="17318138">
            <a:off x="2356412" y="2163110"/>
            <a:ext cx="1170000" cy="1170000"/>
          </a:xfrm>
          <a:prstGeom prst="rect">
            <a:avLst/>
          </a:prstGeom>
        </p:spPr>
      </p:pic>
      <p:sp>
        <p:nvSpPr>
          <p:cNvPr id="14" name="Sub Label 5">
            <a:extLst>
              <a:ext uri="{FF2B5EF4-FFF2-40B4-BE49-F238E27FC236}">
                <a16:creationId xmlns:a16="http://schemas.microsoft.com/office/drawing/2014/main" id="{8905DC55-0665-4AC6-B718-F87511084356}"/>
              </a:ext>
            </a:extLst>
          </p:cNvPr>
          <p:cNvSpPr/>
          <p:nvPr/>
        </p:nvSpPr>
        <p:spPr>
          <a:xfrm>
            <a:off x="2590498" y="2404480"/>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Reporting</a:t>
            </a:r>
          </a:p>
        </p:txBody>
      </p:sp>
      <p:pic>
        <p:nvPicPr>
          <p:cNvPr id="17" name="Sub Cog 6" descr="Icon&#10;&#10;Description automatically generated">
            <a:hlinkClick r:id="" action="ppaction://noaction"/>
            <a:extLst>
              <a:ext uri="{FF2B5EF4-FFF2-40B4-BE49-F238E27FC236}">
                <a16:creationId xmlns:a16="http://schemas.microsoft.com/office/drawing/2014/main" id="{F3D7CB27-6BED-480E-A62F-3754C1B179B4}"/>
              </a:ext>
            </a:extLst>
          </p:cNvPr>
          <p:cNvPicPr>
            <a:picLocks/>
          </p:cNvPicPr>
          <p:nvPr/>
        </p:nvPicPr>
        <p:blipFill rotWithShape="1">
          <a:blip r:embed="rId3">
            <a:duotone>
              <a:schemeClr val="accent6">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2646650" y="3287135"/>
            <a:ext cx="1170000" cy="1170000"/>
          </a:xfrm>
          <a:prstGeom prst="rect">
            <a:avLst/>
          </a:prstGeom>
        </p:spPr>
      </p:pic>
      <p:sp>
        <p:nvSpPr>
          <p:cNvPr id="18" name="Sub Label 6">
            <a:extLst>
              <a:ext uri="{FF2B5EF4-FFF2-40B4-BE49-F238E27FC236}">
                <a16:creationId xmlns:a16="http://schemas.microsoft.com/office/drawing/2014/main" id="{2E601B54-8727-4051-BCF7-A2BA4EFEE579}"/>
              </a:ext>
            </a:extLst>
          </p:cNvPr>
          <p:cNvSpPr/>
          <p:nvPr/>
        </p:nvSpPr>
        <p:spPr>
          <a:xfrm>
            <a:off x="2887678" y="3527693"/>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Interoperabilit</a:t>
            </a:r>
            <a:r>
              <a:rPr lang="en-GB" sz="691" dirty="0"/>
              <a:t>y</a:t>
            </a:r>
          </a:p>
        </p:txBody>
      </p:sp>
      <p:pic>
        <p:nvPicPr>
          <p:cNvPr id="9" name="Sub Cog 7" descr="Icon&#10;&#10;Description automatically generated">
            <a:hlinkClick r:id="rId6" action="ppaction://hlinksldjump"/>
            <a:extLst>
              <a:ext uri="{FF2B5EF4-FFF2-40B4-BE49-F238E27FC236}">
                <a16:creationId xmlns:a16="http://schemas.microsoft.com/office/drawing/2014/main" id="{FA8C8B96-69F4-4561-816A-76CC78130238}"/>
              </a:ext>
            </a:extLst>
          </p:cNvPr>
          <p:cNvPicPr>
            <a:picLocks/>
          </p:cNvPicPr>
          <p:nvPr/>
        </p:nvPicPr>
        <p:blipFill rotWithShape="1">
          <a:blip r:embed="rId3">
            <a:duotone>
              <a:schemeClr val="accent1">
                <a:shade val="45000"/>
                <a:satMod val="135000"/>
              </a:schemeClr>
              <a:prstClr val="white"/>
            </a:duotone>
            <a:extLst>
              <a:ext uri="{28A0092B-C50C-407E-A947-70E740481C1C}">
                <a14:useLocalDpi xmlns:a14="http://schemas.microsoft.com/office/drawing/2010/main" val="0"/>
              </a:ext>
            </a:extLst>
          </a:blip>
          <a:srcRect l="5609" t="3920" r="4215" b="3702"/>
          <a:stretch/>
        </p:blipFill>
        <p:spPr>
          <a:xfrm rot="596213">
            <a:off x="776884" y="4166994"/>
            <a:ext cx="1170000" cy="1170000"/>
          </a:xfrm>
          <a:prstGeom prst="rect">
            <a:avLst/>
          </a:prstGeom>
        </p:spPr>
      </p:pic>
      <p:sp>
        <p:nvSpPr>
          <p:cNvPr id="8" name="Sub Label 7">
            <a:extLst>
              <a:ext uri="{FF2B5EF4-FFF2-40B4-BE49-F238E27FC236}">
                <a16:creationId xmlns:a16="http://schemas.microsoft.com/office/drawing/2014/main" id="{79650D68-4E54-4CEB-9457-A12AF3FE46B4}"/>
              </a:ext>
            </a:extLst>
          </p:cNvPr>
          <p:cNvSpPr/>
          <p:nvPr/>
        </p:nvSpPr>
        <p:spPr>
          <a:xfrm>
            <a:off x="1010970" y="4408363"/>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Self Service</a:t>
            </a:r>
          </a:p>
        </p:txBody>
      </p:sp>
      <p:pic>
        <p:nvPicPr>
          <p:cNvPr id="11" name="Sub Cog 4" descr="Icon&#10;&#10;Description automatically generated">
            <a:hlinkClick r:id="" action="ppaction://noaction"/>
            <a:extLst>
              <a:ext uri="{FF2B5EF4-FFF2-40B4-BE49-F238E27FC236}">
                <a16:creationId xmlns:a16="http://schemas.microsoft.com/office/drawing/2014/main" id="{0063D6B9-93D5-4210-8407-C3B864501D56}"/>
              </a:ext>
            </a:extLst>
          </p:cNvPr>
          <p:cNvPicPr>
            <a:picLocks/>
          </p:cNvPicPr>
          <p:nvPr/>
        </p:nvPicPr>
        <p:blipFill rotWithShape="1">
          <a:blip r:embed="rId3">
            <a:duotone>
              <a:prstClr val="black"/>
              <a:schemeClr val="accent4">
                <a:tint val="45000"/>
                <a:satMod val="400000"/>
              </a:schemeClr>
            </a:duotone>
            <a:extLst>
              <a:ext uri="{28A0092B-C50C-407E-A947-70E740481C1C}">
                <a14:useLocalDpi xmlns:a14="http://schemas.microsoft.com/office/drawing/2010/main" val="0"/>
              </a:ext>
            </a:extLst>
          </a:blip>
          <a:srcRect l="5609" t="3920" r="4215" b="3702"/>
          <a:stretch/>
        </p:blipFill>
        <p:spPr>
          <a:xfrm>
            <a:off x="1350118" y="1572230"/>
            <a:ext cx="1170000" cy="1170000"/>
          </a:xfrm>
          <a:prstGeom prst="rect">
            <a:avLst/>
          </a:prstGeom>
        </p:spPr>
      </p:pic>
      <p:sp>
        <p:nvSpPr>
          <p:cNvPr id="10" name="Sub Label 4">
            <a:extLst>
              <a:ext uri="{FF2B5EF4-FFF2-40B4-BE49-F238E27FC236}">
                <a16:creationId xmlns:a16="http://schemas.microsoft.com/office/drawing/2014/main" id="{C91094E6-61F1-40C5-B55D-D910C93B6CD7}"/>
              </a:ext>
            </a:extLst>
          </p:cNvPr>
          <p:cNvSpPr/>
          <p:nvPr/>
        </p:nvSpPr>
        <p:spPr>
          <a:xfrm>
            <a:off x="1584118" y="1805264"/>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Learning &amp; Talent Management</a:t>
            </a:r>
          </a:p>
        </p:txBody>
      </p:sp>
      <p:sp>
        <p:nvSpPr>
          <p:cNvPr id="3" name="Slide Number Placeholder 2">
            <a:extLst>
              <a:ext uri="{FF2B5EF4-FFF2-40B4-BE49-F238E27FC236}">
                <a16:creationId xmlns:a16="http://schemas.microsoft.com/office/drawing/2014/main" id="{DE8C6BAF-6D35-39AA-4187-9B32B6EC30AF}"/>
              </a:ext>
            </a:extLst>
          </p:cNvPr>
          <p:cNvSpPr>
            <a:spLocks noGrp="1"/>
          </p:cNvSpPr>
          <p:nvPr>
            <p:ph type="sldNum" sz="quarter" idx="12"/>
          </p:nvPr>
        </p:nvSpPr>
        <p:spPr/>
        <p:txBody>
          <a:bodyPr/>
          <a:lstStyle/>
          <a:p>
            <a:fld id="{17AC4596-D91E-40C3-9B28-F1A5D43CF7C5}" type="slidenum">
              <a:rPr lang="en-GB" smtClean="0"/>
              <a:t>6</a:t>
            </a:fld>
            <a:endParaRPr lang="en-GB" dirty="0"/>
          </a:p>
        </p:txBody>
      </p:sp>
      <p:grpSp>
        <p:nvGrpSpPr>
          <p:cNvPr id="38" name="Group 37">
            <a:extLst>
              <a:ext uri="{FF2B5EF4-FFF2-40B4-BE49-F238E27FC236}">
                <a16:creationId xmlns:a16="http://schemas.microsoft.com/office/drawing/2014/main" id="{F495A1FC-2FDD-64A4-5177-08CE98C49281}"/>
              </a:ext>
            </a:extLst>
          </p:cNvPr>
          <p:cNvGrpSpPr/>
          <p:nvPr/>
        </p:nvGrpSpPr>
        <p:grpSpPr>
          <a:xfrm>
            <a:off x="-2256" y="-10075"/>
            <a:ext cx="5678608" cy="6548989"/>
            <a:chOff x="4618095" y="1310981"/>
            <a:chExt cx="5678608" cy="6548989"/>
          </a:xfrm>
        </p:grpSpPr>
        <p:sp>
          <p:nvSpPr>
            <p:cNvPr id="24" name="Rectangle 23">
              <a:extLst>
                <a:ext uri="{FF2B5EF4-FFF2-40B4-BE49-F238E27FC236}">
                  <a16:creationId xmlns:a16="http://schemas.microsoft.com/office/drawing/2014/main" id="{09B86DD3-810F-7561-BF90-61043CDBB381}"/>
                </a:ext>
              </a:extLst>
            </p:cNvPr>
            <p:cNvSpPr/>
            <p:nvPr/>
          </p:nvSpPr>
          <p:spPr>
            <a:xfrm>
              <a:off x="4618095" y="1310981"/>
              <a:ext cx="5678608" cy="654898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34" name="Group 33">
              <a:extLst>
                <a:ext uri="{FF2B5EF4-FFF2-40B4-BE49-F238E27FC236}">
                  <a16:creationId xmlns:a16="http://schemas.microsoft.com/office/drawing/2014/main" id="{33FC3553-7FE5-EDB8-E54B-9680502ED086}"/>
                </a:ext>
              </a:extLst>
            </p:cNvPr>
            <p:cNvGrpSpPr/>
            <p:nvPr/>
          </p:nvGrpSpPr>
          <p:grpSpPr>
            <a:xfrm>
              <a:off x="5584637" y="2856191"/>
              <a:ext cx="1581461" cy="1581461"/>
              <a:chOff x="5584637" y="2856191"/>
              <a:chExt cx="1581461" cy="1581461"/>
            </a:xfrm>
          </p:grpSpPr>
          <p:pic>
            <p:nvPicPr>
              <p:cNvPr id="30" name="Sub Menu Cog 1" descr="Icon&#10;&#10;Description automatically generated">
                <a:hlinkClick r:id="" action="ppaction://noaction"/>
                <a:extLst>
                  <a:ext uri="{FF2B5EF4-FFF2-40B4-BE49-F238E27FC236}">
                    <a16:creationId xmlns:a16="http://schemas.microsoft.com/office/drawing/2014/main" id="{3E92903E-D725-1435-54AF-78D25242656A}"/>
                  </a:ext>
                </a:extLst>
              </p:cNvPr>
              <p:cNvPicPr>
                <a:picLocks/>
              </p:cNvPicPr>
              <p:nvPr/>
            </p:nvPicPr>
            <p:blipFill rotWithShape="1">
              <a:blip r:embed="rId3">
                <a:duotone>
                  <a:prstClr val="black"/>
                  <a:schemeClr val="accent5">
                    <a:tint val="45000"/>
                    <a:satMod val="400000"/>
                  </a:schemeClr>
                </a:duotone>
                <a:extLst>
                  <a:ext uri="{28A0092B-C50C-407E-A947-70E740481C1C}">
                    <a14:useLocalDpi xmlns:a14="http://schemas.microsoft.com/office/drawing/2010/main" val="0"/>
                  </a:ext>
                </a:extLst>
              </a:blip>
              <a:srcRect l="5609" t="3920" r="4215" b="3702"/>
              <a:stretch/>
            </p:blipFill>
            <p:spPr>
              <a:xfrm>
                <a:off x="5584637" y="2856191"/>
                <a:ext cx="1581461" cy="1581461"/>
              </a:xfrm>
              <a:prstGeom prst="rect">
                <a:avLst/>
              </a:prstGeom>
            </p:spPr>
          </p:pic>
          <p:sp>
            <p:nvSpPr>
              <p:cNvPr id="28" name="Sub Menu Label 1">
                <a:extLst>
                  <a:ext uri="{FF2B5EF4-FFF2-40B4-BE49-F238E27FC236}">
                    <a16:creationId xmlns:a16="http://schemas.microsoft.com/office/drawing/2014/main" id="{AB80DB56-4E2A-50AC-D812-C6D696F23A95}"/>
                  </a:ext>
                </a:extLst>
              </p:cNvPr>
              <p:cNvSpPr/>
              <p:nvPr/>
            </p:nvSpPr>
            <p:spPr>
              <a:xfrm>
                <a:off x="5891586" y="3165039"/>
                <a:ext cx="948877" cy="948877"/>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800" dirty="0"/>
                  <a:t>Local Reporting</a:t>
                </a:r>
              </a:p>
            </p:txBody>
          </p:sp>
        </p:grpSp>
        <p:grpSp>
          <p:nvGrpSpPr>
            <p:cNvPr id="37" name="Group 36">
              <a:extLst>
                <a:ext uri="{FF2B5EF4-FFF2-40B4-BE49-F238E27FC236}">
                  <a16:creationId xmlns:a16="http://schemas.microsoft.com/office/drawing/2014/main" id="{0735DF69-CD70-AC64-A4CB-A1522C6DD07F}"/>
                </a:ext>
              </a:extLst>
            </p:cNvPr>
            <p:cNvGrpSpPr/>
            <p:nvPr/>
          </p:nvGrpSpPr>
          <p:grpSpPr>
            <a:xfrm>
              <a:off x="6461141" y="4104045"/>
              <a:ext cx="1581461" cy="1581461"/>
              <a:chOff x="6461141" y="4104045"/>
              <a:chExt cx="1581461" cy="1581461"/>
            </a:xfrm>
          </p:grpSpPr>
          <p:pic>
            <p:nvPicPr>
              <p:cNvPr id="33" name="Sub Menu Cog 2" descr="Icon&#10;&#10;Description automatically generated">
                <a:hlinkClick r:id="" action="ppaction://noaction"/>
                <a:extLst>
                  <a:ext uri="{FF2B5EF4-FFF2-40B4-BE49-F238E27FC236}">
                    <a16:creationId xmlns:a16="http://schemas.microsoft.com/office/drawing/2014/main" id="{A3B372A2-C136-7ED4-E6C1-95B8BCF7418D}"/>
                  </a:ext>
                </a:extLst>
              </p:cNvPr>
              <p:cNvPicPr>
                <a:picLocks/>
              </p:cNvPicPr>
              <p:nvPr/>
            </p:nvPicPr>
            <p:blipFill rotWithShape="1">
              <a:blip r:embed="rId3">
                <a:duotone>
                  <a:prstClr val="black"/>
                  <a:schemeClr val="accent5">
                    <a:tint val="45000"/>
                    <a:satMod val="400000"/>
                  </a:schemeClr>
                </a:duotone>
                <a:extLst>
                  <a:ext uri="{28A0092B-C50C-407E-A947-70E740481C1C}">
                    <a14:useLocalDpi xmlns:a14="http://schemas.microsoft.com/office/drawing/2010/main" val="0"/>
                  </a:ext>
                </a:extLst>
              </a:blip>
              <a:srcRect l="5609" t="3920" r="4215" b="3702"/>
              <a:stretch/>
            </p:blipFill>
            <p:spPr>
              <a:xfrm>
                <a:off x="6461141" y="4104045"/>
                <a:ext cx="1581461" cy="1581461"/>
              </a:xfrm>
              <a:prstGeom prst="rect">
                <a:avLst/>
              </a:prstGeom>
            </p:spPr>
          </p:pic>
          <p:sp>
            <p:nvSpPr>
              <p:cNvPr id="31" name="Sub Menu Label 2">
                <a:extLst>
                  <a:ext uri="{FF2B5EF4-FFF2-40B4-BE49-F238E27FC236}">
                    <a16:creationId xmlns:a16="http://schemas.microsoft.com/office/drawing/2014/main" id="{890FF9D0-017D-DCC3-776D-088A4FBC97B0}"/>
                  </a:ext>
                </a:extLst>
              </p:cNvPr>
              <p:cNvSpPr/>
              <p:nvPr/>
            </p:nvSpPr>
            <p:spPr>
              <a:xfrm>
                <a:off x="6769868" y="4416661"/>
                <a:ext cx="948877" cy="948877"/>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800" dirty="0"/>
                  <a:t>National Data Warehouse</a:t>
                </a:r>
              </a:p>
            </p:txBody>
          </p:sp>
        </p:grpSp>
      </p:grpSp>
      <p:sp>
        <p:nvSpPr>
          <p:cNvPr id="65" name="TextBox 64">
            <a:extLst>
              <a:ext uri="{FF2B5EF4-FFF2-40B4-BE49-F238E27FC236}">
                <a16:creationId xmlns:a16="http://schemas.microsoft.com/office/drawing/2014/main" id="{85FAC78C-124F-69D0-0678-D822B87146B4}"/>
              </a:ext>
            </a:extLst>
          </p:cNvPr>
          <p:cNvSpPr txBox="1"/>
          <p:nvPr/>
        </p:nvSpPr>
        <p:spPr>
          <a:xfrm>
            <a:off x="3925650" y="883299"/>
            <a:ext cx="5514772" cy="1446550"/>
          </a:xfrm>
          <a:prstGeom prst="rect">
            <a:avLst/>
          </a:prstGeom>
          <a:noFill/>
        </p:spPr>
        <p:txBody>
          <a:bodyPr wrap="square">
            <a:spAutoFit/>
          </a:bodyPr>
          <a:lstStyle/>
          <a:p>
            <a:r>
              <a:rPr lang="en-GB" sz="1400" dirty="0"/>
              <a:t>ESR Business Intelligence </a:t>
            </a:r>
            <a:r>
              <a:rPr lang="en-GB" dirty="0"/>
              <a:t>(</a:t>
            </a:r>
            <a:r>
              <a:rPr lang="en-GB" sz="1400" dirty="0"/>
              <a:t>ESR BI) transforms your ESR data into visually relevant and appealing dashboards, accessible on desktops or mobile devices.  It contains a full suite of standard reports across the full range of functionality that ESR provides; enabling processes to be monitored and provides an opportunity to empower management with valuable workforce intelligence in a variety of forms to suit the user. </a:t>
            </a:r>
          </a:p>
        </p:txBody>
      </p:sp>
      <p:sp>
        <p:nvSpPr>
          <p:cNvPr id="22" name="Heading">
            <a:extLst>
              <a:ext uri="{FF2B5EF4-FFF2-40B4-BE49-F238E27FC236}">
                <a16:creationId xmlns:a16="http://schemas.microsoft.com/office/drawing/2014/main" id="{AC167B59-7D54-26BB-96EE-F5528A1147B7}"/>
              </a:ext>
            </a:extLst>
          </p:cNvPr>
          <p:cNvSpPr txBox="1"/>
          <p:nvPr/>
        </p:nvSpPr>
        <p:spPr>
          <a:xfrm>
            <a:off x="3843333" y="151841"/>
            <a:ext cx="5094712" cy="667555"/>
          </a:xfrm>
          <a:prstGeom prst="rect">
            <a:avLst/>
          </a:prstGeom>
          <a:noFill/>
        </p:spPr>
        <p:txBody>
          <a:bodyPr wrap="square" rtlCol="0">
            <a:spAutoFit/>
          </a:bodyPr>
          <a:lstStyle/>
          <a:p>
            <a:r>
              <a:rPr lang="en-US" sz="2275" b="1" dirty="0">
                <a:solidFill>
                  <a:schemeClr val="accent1">
                    <a:lumMod val="75000"/>
                  </a:schemeClr>
                </a:solidFill>
              </a:rPr>
              <a:t>Reporting</a:t>
            </a:r>
          </a:p>
          <a:p>
            <a:endParaRPr lang="en-GB" sz="1463" b="1" dirty="0"/>
          </a:p>
        </p:txBody>
      </p:sp>
      <p:pic>
        <p:nvPicPr>
          <p:cNvPr id="21" name="Picture 20" descr="A picture containing table&#10;&#10;Description automatically generated">
            <a:extLst>
              <a:ext uri="{FF2B5EF4-FFF2-40B4-BE49-F238E27FC236}">
                <a16:creationId xmlns:a16="http://schemas.microsoft.com/office/drawing/2014/main" id="{FF2588B3-462D-1DEB-B9F2-F44116A2AF0A}"/>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8734" t="92982"/>
          <a:stretch/>
        </p:blipFill>
        <p:spPr>
          <a:xfrm>
            <a:off x="0" y="6376726"/>
            <a:ext cx="9906000" cy="481273"/>
          </a:xfrm>
          <a:prstGeom prst="rect">
            <a:avLst/>
          </a:prstGeom>
        </p:spPr>
      </p:pic>
      <p:sp>
        <p:nvSpPr>
          <p:cNvPr id="40" name="TextBox 39">
            <a:extLst>
              <a:ext uri="{FF2B5EF4-FFF2-40B4-BE49-F238E27FC236}">
                <a16:creationId xmlns:a16="http://schemas.microsoft.com/office/drawing/2014/main" id="{54761433-27BC-28B6-C193-66B14DD5D641}"/>
              </a:ext>
            </a:extLst>
          </p:cNvPr>
          <p:cNvSpPr txBox="1"/>
          <p:nvPr/>
        </p:nvSpPr>
        <p:spPr>
          <a:xfrm>
            <a:off x="3930703" y="2529853"/>
            <a:ext cx="5753100" cy="954107"/>
          </a:xfrm>
          <a:prstGeom prst="rect">
            <a:avLst/>
          </a:prstGeom>
          <a:noFill/>
        </p:spPr>
        <p:txBody>
          <a:bodyPr wrap="square">
            <a:spAutoFit/>
          </a:bodyPr>
          <a:lstStyle/>
          <a:p>
            <a:r>
              <a:rPr lang="en-GB" sz="1400" dirty="0"/>
              <a:t>It offers detailed business insight for managers to monitor their teams while directors, and senior managers and leadership teams get an effective overview of the entire organisation, allowing them to plan for future business development.</a:t>
            </a:r>
          </a:p>
        </p:txBody>
      </p:sp>
      <p:sp>
        <p:nvSpPr>
          <p:cNvPr id="42" name="TextBox 41">
            <a:extLst>
              <a:ext uri="{FF2B5EF4-FFF2-40B4-BE49-F238E27FC236}">
                <a16:creationId xmlns:a16="http://schemas.microsoft.com/office/drawing/2014/main" id="{1C0DA5DA-DD01-A0DA-01DB-0F74DE79FD05}"/>
              </a:ext>
            </a:extLst>
          </p:cNvPr>
          <p:cNvSpPr txBox="1"/>
          <p:nvPr/>
        </p:nvSpPr>
        <p:spPr>
          <a:xfrm>
            <a:off x="3912942" y="3706523"/>
            <a:ext cx="5753100" cy="1169551"/>
          </a:xfrm>
          <a:prstGeom prst="rect">
            <a:avLst/>
          </a:prstGeom>
          <a:noFill/>
        </p:spPr>
        <p:txBody>
          <a:bodyPr wrap="square">
            <a:spAutoFit/>
          </a:bodyPr>
          <a:lstStyle/>
          <a:p>
            <a:r>
              <a:rPr lang="en-GB" sz="1400" dirty="0"/>
              <a:t>ESR BI can also be used to produce integrated reports with specific data from other systems, and bespoke reports can be uploaded to the ESR Portal, to ensure that the target audience has quick access to information. Benchmarking and alerting are also key parts of ESR BI enabling the ability to target users and encourage prompt action where required.</a:t>
            </a:r>
          </a:p>
        </p:txBody>
      </p:sp>
    </p:spTree>
    <p:extLst>
      <p:ext uri="{BB962C8B-B14F-4D97-AF65-F5344CB8AC3E}">
        <p14:creationId xmlns:p14="http://schemas.microsoft.com/office/powerpoint/2010/main" val="3321369508"/>
      </p:ext>
    </p:extLst>
  </p:cSld>
  <p:clrMapOvr>
    <a:masterClrMapping/>
  </p:clrMapOvr>
  <mc:AlternateContent xmlns:mc="http://schemas.openxmlformats.org/markup-compatibility/2006" xmlns:p14="http://schemas.microsoft.com/office/powerpoint/2010/main">
    <mc:Choice Requires="p14">
      <p:transition spd="med" p14:dur="700" advClick="0" advTm="30000">
        <p:fade/>
      </p:transition>
    </mc:Choice>
    <mc:Fallback xmlns="">
      <p:transition spd="med" advClick="0"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5000" fill="hold"/>
                                        <p:tgtEl>
                                          <p:spTgt spid="9"/>
                                        </p:tgtEl>
                                        <p:attrNameLst>
                                          <p:attrName>r</p:attrName>
                                        </p:attrNameLst>
                                      </p:cBhvr>
                                    </p:animRot>
                                  </p:childTnLst>
                                </p:cTn>
                              </p:par>
                              <p:par>
                                <p:cTn id="7" presetID="8" presetClass="emph" presetSubtype="0" repeatCount="indefinite" fill="hold" nodeType="withEffect">
                                  <p:stCondLst>
                                    <p:cond delay="0"/>
                                  </p:stCondLst>
                                  <p:childTnLst>
                                    <p:animRot by="21600000">
                                      <p:cBhvr>
                                        <p:cTn id="8" dur="5000" fill="hold"/>
                                        <p:tgtEl>
                                          <p:spTgt spid="13"/>
                                        </p:tgtEl>
                                        <p:attrNameLst>
                                          <p:attrName>r</p:attrName>
                                        </p:attrNameLst>
                                      </p:cBhvr>
                                    </p:animRot>
                                  </p:childTnLst>
                                </p:cTn>
                              </p:par>
                              <p:par>
                                <p:cTn id="9" presetID="8" presetClass="emph" presetSubtype="0" repeatCount="indefinite" fill="hold" nodeType="withEffect">
                                  <p:stCondLst>
                                    <p:cond delay="0"/>
                                  </p:stCondLst>
                                  <p:childTnLst>
                                    <p:animRot by="21600000">
                                      <p:cBhvr>
                                        <p:cTn id="10" dur="5000" fill="hold"/>
                                        <p:tgtEl>
                                          <p:spTgt spid="19"/>
                                        </p:tgtEl>
                                        <p:attrNameLst>
                                          <p:attrName>r</p:attrName>
                                        </p:attrNameLst>
                                      </p:cBhvr>
                                    </p:animRot>
                                  </p:childTnLst>
                                </p:cTn>
                              </p:par>
                              <p:par>
                                <p:cTn id="11" presetID="8" presetClass="emph" presetSubtype="0" repeatCount="indefinite" fill="hold" nodeType="withEffect">
                                  <p:stCondLst>
                                    <p:cond delay="0"/>
                                  </p:stCondLst>
                                  <p:childTnLst>
                                    <p:animRot by="21600000">
                                      <p:cBhvr>
                                        <p:cTn id="12" dur="5000" fill="hold"/>
                                        <p:tgtEl>
                                          <p:spTgt spid="7"/>
                                        </p:tgtEl>
                                        <p:attrNameLst>
                                          <p:attrName>r</p:attrName>
                                        </p:attrNameLst>
                                      </p:cBhvr>
                                    </p:animRot>
                                  </p:childTnLst>
                                </p:cTn>
                              </p:par>
                              <p:par>
                                <p:cTn id="13" presetID="8" presetClass="emph" presetSubtype="0" repeatCount="indefinite" fill="hold" nodeType="withEffect">
                                  <p:stCondLst>
                                    <p:cond delay="0"/>
                                  </p:stCondLst>
                                  <p:childTnLst>
                                    <p:animRot by="21600000">
                                      <p:cBhvr>
                                        <p:cTn id="14" dur="5000" fill="hold"/>
                                        <p:tgtEl>
                                          <p:spTgt spid="11"/>
                                        </p:tgtEl>
                                        <p:attrNameLst>
                                          <p:attrName>r</p:attrName>
                                        </p:attrNameLst>
                                      </p:cBhvr>
                                    </p:animRot>
                                  </p:childTnLst>
                                </p:cTn>
                              </p:par>
                              <p:par>
                                <p:cTn id="15" presetID="8" presetClass="emph" presetSubtype="0" repeatCount="indefinite" fill="hold" nodeType="withEffect">
                                  <p:stCondLst>
                                    <p:cond delay="0"/>
                                  </p:stCondLst>
                                  <p:childTnLst>
                                    <p:animRot by="21600000">
                                      <p:cBhvr>
                                        <p:cTn id="16" dur="5000" fill="hold"/>
                                        <p:tgtEl>
                                          <p:spTgt spid="17"/>
                                        </p:tgtEl>
                                        <p:attrNameLst>
                                          <p:attrName>r</p:attrName>
                                        </p:attrNameLst>
                                      </p:cBhvr>
                                    </p:animRot>
                                  </p:childTnLst>
                                </p:cTn>
                              </p:par>
                              <p:par>
                                <p:cTn id="17" presetID="8" presetClass="emph" presetSubtype="0" repeatCount="indefinite" fill="hold" nodeType="withEffect">
                                  <p:stCondLst>
                                    <p:cond delay="0"/>
                                  </p:stCondLst>
                                  <p:childTnLst>
                                    <p:animRot by="21600000">
                                      <p:cBhvr>
                                        <p:cTn id="18" dur="5000" fill="hold"/>
                                        <p:tgtEl>
                                          <p:spTgt spid="15"/>
                                        </p:tgtEl>
                                        <p:attrNameLst>
                                          <p:attrName>r</p:attrName>
                                        </p:attrNameLst>
                                      </p:cBhvr>
                                    </p:animRot>
                                  </p:childTnLst>
                                </p:cTn>
                              </p:par>
                              <p:par>
                                <p:cTn id="19" presetID="2" presetClass="entr" presetSubtype="2" fill="hold" grpId="0" nodeType="withEffect">
                                  <p:stCondLst>
                                    <p:cond delay="4000"/>
                                  </p:stCondLst>
                                  <p:childTnLst>
                                    <p:set>
                                      <p:cBhvr>
                                        <p:cTn id="20" dur="1" fill="hold">
                                          <p:stCondLst>
                                            <p:cond delay="0"/>
                                          </p:stCondLst>
                                        </p:cTn>
                                        <p:tgtEl>
                                          <p:spTgt spid="65"/>
                                        </p:tgtEl>
                                        <p:attrNameLst>
                                          <p:attrName>style.visibility</p:attrName>
                                        </p:attrNameLst>
                                      </p:cBhvr>
                                      <p:to>
                                        <p:strVal val="visible"/>
                                      </p:to>
                                    </p:set>
                                    <p:anim calcmode="lin" valueType="num">
                                      <p:cBhvr additive="base">
                                        <p:cTn id="21" dur="3000" fill="hold"/>
                                        <p:tgtEl>
                                          <p:spTgt spid="65"/>
                                        </p:tgtEl>
                                        <p:attrNameLst>
                                          <p:attrName>ppt_x</p:attrName>
                                        </p:attrNameLst>
                                      </p:cBhvr>
                                      <p:tavLst>
                                        <p:tav tm="0">
                                          <p:val>
                                            <p:strVal val="1+#ppt_w/2"/>
                                          </p:val>
                                        </p:tav>
                                        <p:tav tm="100000">
                                          <p:val>
                                            <p:strVal val="#ppt_x"/>
                                          </p:val>
                                        </p:tav>
                                      </p:tavLst>
                                    </p:anim>
                                    <p:anim calcmode="lin" valueType="num">
                                      <p:cBhvr additive="base">
                                        <p:cTn id="22" dur="3000" fill="hold"/>
                                        <p:tgtEl>
                                          <p:spTgt spid="65"/>
                                        </p:tgtEl>
                                        <p:attrNameLst>
                                          <p:attrName>ppt_y</p:attrName>
                                        </p:attrNameLst>
                                      </p:cBhvr>
                                      <p:tavLst>
                                        <p:tav tm="0">
                                          <p:val>
                                            <p:strVal val="#ppt_y"/>
                                          </p:val>
                                        </p:tav>
                                        <p:tav tm="100000">
                                          <p:val>
                                            <p:strVal val="#ppt_y"/>
                                          </p:val>
                                        </p:tav>
                                      </p:tavLst>
                                    </p:anim>
                                  </p:childTnLst>
                                </p:cTn>
                              </p:par>
                              <p:par>
                                <p:cTn id="23" presetID="10" presetClass="entr" presetSubtype="0" fill="hold" nodeType="withEffect">
                                  <p:stCondLst>
                                    <p:cond delay="2000"/>
                                  </p:stCondLst>
                                  <p:childTnLst>
                                    <p:set>
                                      <p:cBhvr>
                                        <p:cTn id="24" dur="1" fill="hold">
                                          <p:stCondLst>
                                            <p:cond delay="0"/>
                                          </p:stCondLst>
                                        </p:cTn>
                                        <p:tgtEl>
                                          <p:spTgt spid="38"/>
                                        </p:tgtEl>
                                        <p:attrNameLst>
                                          <p:attrName>style.visibility</p:attrName>
                                        </p:attrNameLst>
                                      </p:cBhvr>
                                      <p:to>
                                        <p:strVal val="visible"/>
                                      </p:to>
                                    </p:set>
                                    <p:animEffect transition="in" filter="fade">
                                      <p:cBhvr>
                                        <p:cTn id="25" dur="3000"/>
                                        <p:tgtEl>
                                          <p:spTgt spid="38"/>
                                        </p:tgtEl>
                                      </p:cBhvr>
                                    </p:animEffect>
                                  </p:childTnLst>
                                </p:cTn>
                              </p:par>
                              <p:par>
                                <p:cTn id="26" presetID="22" presetClass="entr" presetSubtype="8" fill="hold" grpId="0" nodeType="withEffect">
                                  <p:stCondLst>
                                    <p:cond delay="10000"/>
                                  </p:stCondLst>
                                  <p:childTnLst>
                                    <p:set>
                                      <p:cBhvr>
                                        <p:cTn id="27" dur="1" fill="hold">
                                          <p:stCondLst>
                                            <p:cond delay="0"/>
                                          </p:stCondLst>
                                        </p:cTn>
                                        <p:tgtEl>
                                          <p:spTgt spid="40"/>
                                        </p:tgtEl>
                                        <p:attrNameLst>
                                          <p:attrName>style.visibility</p:attrName>
                                        </p:attrNameLst>
                                      </p:cBhvr>
                                      <p:to>
                                        <p:strVal val="visible"/>
                                      </p:to>
                                    </p:set>
                                    <p:animEffect transition="in" filter="wipe(left)">
                                      <p:cBhvr>
                                        <p:cTn id="28" dur="3000"/>
                                        <p:tgtEl>
                                          <p:spTgt spid="40"/>
                                        </p:tgtEl>
                                      </p:cBhvr>
                                    </p:animEffect>
                                  </p:childTnLst>
                                </p:cTn>
                              </p:par>
                              <p:par>
                                <p:cTn id="29" presetID="22" presetClass="entr" presetSubtype="8" fill="hold" grpId="0" nodeType="withEffect">
                                  <p:stCondLst>
                                    <p:cond delay="14000"/>
                                  </p:stCondLst>
                                  <p:childTnLst>
                                    <p:set>
                                      <p:cBhvr>
                                        <p:cTn id="30" dur="1" fill="hold">
                                          <p:stCondLst>
                                            <p:cond delay="0"/>
                                          </p:stCondLst>
                                        </p:cTn>
                                        <p:tgtEl>
                                          <p:spTgt spid="42"/>
                                        </p:tgtEl>
                                        <p:attrNameLst>
                                          <p:attrName>style.visibility</p:attrName>
                                        </p:attrNameLst>
                                      </p:cBhvr>
                                      <p:to>
                                        <p:strVal val="visible"/>
                                      </p:to>
                                    </p:set>
                                    <p:animEffect transition="in" filter="wipe(left)">
                                      <p:cBhvr>
                                        <p:cTn id="31" dur="30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P spid="40" grpId="0"/>
      <p:bldP spid="4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ESR Cog External" descr="Icon&#10;&#10;Description automatically generated">
            <a:extLst>
              <a:ext uri="{FF2B5EF4-FFF2-40B4-BE49-F238E27FC236}">
                <a16:creationId xmlns:a16="http://schemas.microsoft.com/office/drawing/2014/main" id="{F9FA7AD0-82C1-F1C2-A78C-962780EBA01C}"/>
              </a:ext>
            </a:extLst>
          </p:cNvPr>
          <p:cNvPicPr>
            <a:picLocks/>
          </p:cNvPicPr>
          <p:nvPr/>
        </p:nvPicPr>
        <p:blipFill rotWithShape="1">
          <a:blip r:embed="rId3">
            <a:alphaModFix amt="50000"/>
            <a:duotone>
              <a:schemeClr val="accent5">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1625925" y="-10886"/>
            <a:ext cx="7053970" cy="7053970"/>
          </a:xfrm>
          <a:prstGeom prst="rect">
            <a:avLst/>
          </a:prstGeom>
        </p:spPr>
      </p:pic>
      <p:pic>
        <p:nvPicPr>
          <p:cNvPr id="29" name="ESR Cog">
            <a:extLst>
              <a:ext uri="{FF2B5EF4-FFF2-40B4-BE49-F238E27FC236}">
                <a16:creationId xmlns:a16="http://schemas.microsoft.com/office/drawing/2014/main" id="{533BEB2D-5BC8-64D0-E66A-21624D6AECA8}"/>
              </a:ext>
            </a:extLst>
          </p:cNvPr>
          <p:cNvPicPr>
            <a:picLocks noChangeAspect="1"/>
          </p:cNvPicPr>
          <p:nvPr/>
        </p:nvPicPr>
        <p:blipFill rotWithShape="1">
          <a:blip r:embed="rId4"/>
          <a:srcRect l="2699" t="8215" r="2149"/>
          <a:stretch/>
        </p:blipFill>
        <p:spPr>
          <a:xfrm rot="5243493">
            <a:off x="-814868" y="877299"/>
            <a:ext cx="5417494" cy="5277601"/>
          </a:xfrm>
          <a:prstGeom prst="rect">
            <a:avLst/>
          </a:prstGeom>
        </p:spPr>
      </p:pic>
      <p:pic>
        <p:nvPicPr>
          <p:cNvPr id="13" name="Sub Cog 1" descr="Icon&#10;&#10;Description automatically generated">
            <a:hlinkClick r:id="rId5" action="ppaction://hlinksldjump"/>
            <a:extLst>
              <a:ext uri="{FF2B5EF4-FFF2-40B4-BE49-F238E27FC236}">
                <a16:creationId xmlns:a16="http://schemas.microsoft.com/office/drawing/2014/main" id="{B38E057A-6176-4463-96EE-D03044B6C7A1}"/>
              </a:ext>
            </a:extLst>
          </p:cNvPr>
          <p:cNvPicPr>
            <a:picLocks/>
          </p:cNvPicPr>
          <p:nvPr/>
        </p:nvPicPr>
        <p:blipFill rotWithShape="1">
          <a:blip r:embed="rId3">
            <a:duotone>
              <a:schemeClr val="accent4">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8457" y="3259257"/>
            <a:ext cx="1170000" cy="1170000"/>
          </a:xfrm>
          <a:prstGeom prst="rect">
            <a:avLst/>
          </a:prstGeom>
        </p:spPr>
      </p:pic>
      <p:sp>
        <p:nvSpPr>
          <p:cNvPr id="12" name="Sub Label 1">
            <a:extLst>
              <a:ext uri="{FF2B5EF4-FFF2-40B4-BE49-F238E27FC236}">
                <a16:creationId xmlns:a16="http://schemas.microsoft.com/office/drawing/2014/main" id="{C32AD84B-783D-4F53-B6E7-E01DB6C17955}"/>
              </a:ext>
            </a:extLst>
          </p:cNvPr>
          <p:cNvSpPr/>
          <p:nvPr/>
        </p:nvSpPr>
        <p:spPr>
          <a:xfrm>
            <a:off x="242542" y="3499815"/>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Hires</a:t>
            </a:r>
          </a:p>
        </p:txBody>
      </p:sp>
      <p:pic>
        <p:nvPicPr>
          <p:cNvPr id="19" name="Sub Cog 2" descr="Icon&#10;&#10;Description automatically generated">
            <a:hlinkClick r:id="" action="ppaction://noaction"/>
            <a:extLst>
              <a:ext uri="{FF2B5EF4-FFF2-40B4-BE49-F238E27FC236}">
                <a16:creationId xmlns:a16="http://schemas.microsoft.com/office/drawing/2014/main" id="{976C1D2E-D3BC-44E6-A74D-1FD40C7A37AE}"/>
              </a:ext>
            </a:extLst>
          </p:cNvPr>
          <p:cNvPicPr>
            <a:picLocks/>
          </p:cNvPicPr>
          <p:nvPr/>
        </p:nvPicPr>
        <p:blipFill rotWithShape="1">
          <a:blip r:embed="rId3">
            <a:duotone>
              <a:schemeClr val="accent3">
                <a:shade val="45000"/>
                <a:satMod val="135000"/>
              </a:schemeClr>
              <a:prstClr val="white"/>
            </a:duotone>
            <a:extLst>
              <a:ext uri="{28A0092B-C50C-407E-A947-70E740481C1C}">
                <a14:useLocalDpi xmlns:a14="http://schemas.microsoft.com/office/drawing/2010/main" val="0"/>
              </a:ext>
            </a:extLst>
          </a:blip>
          <a:srcRect l="5609" t="3920" r="4215" b="3702"/>
          <a:stretch/>
        </p:blipFill>
        <p:spPr>
          <a:xfrm rot="15180000">
            <a:off x="233264" y="2078237"/>
            <a:ext cx="1170000" cy="1170000"/>
          </a:xfrm>
          <a:prstGeom prst="rect">
            <a:avLst/>
          </a:prstGeom>
        </p:spPr>
      </p:pic>
      <p:sp>
        <p:nvSpPr>
          <p:cNvPr id="20" name="Sub Label 2">
            <a:extLst>
              <a:ext uri="{FF2B5EF4-FFF2-40B4-BE49-F238E27FC236}">
                <a16:creationId xmlns:a16="http://schemas.microsoft.com/office/drawing/2014/main" id="{C336B053-C2BB-44EB-8211-C6ED9E85BB85}"/>
              </a:ext>
            </a:extLst>
          </p:cNvPr>
          <p:cNvSpPr/>
          <p:nvPr/>
        </p:nvSpPr>
        <p:spPr>
          <a:xfrm>
            <a:off x="467350" y="2311558"/>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HR</a:t>
            </a:r>
          </a:p>
        </p:txBody>
      </p:sp>
      <p:sp>
        <p:nvSpPr>
          <p:cNvPr id="6" name="Sub Label 3">
            <a:extLst>
              <a:ext uri="{FF2B5EF4-FFF2-40B4-BE49-F238E27FC236}">
                <a16:creationId xmlns:a16="http://schemas.microsoft.com/office/drawing/2014/main" id="{5BAC1EFA-630E-4F1A-8484-4F5C1B3DA9B6}"/>
              </a:ext>
            </a:extLst>
          </p:cNvPr>
          <p:cNvSpPr/>
          <p:nvPr/>
        </p:nvSpPr>
        <p:spPr>
          <a:xfrm>
            <a:off x="2138181" y="4446250"/>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Payroll &amp; Finance</a:t>
            </a:r>
          </a:p>
        </p:txBody>
      </p:sp>
      <p:pic>
        <p:nvPicPr>
          <p:cNvPr id="7" name="Sub Cog 3" descr="Icon&#10;&#10;Description automatically generated">
            <a:hlinkClick r:id="" action="ppaction://noaction"/>
            <a:extLst>
              <a:ext uri="{FF2B5EF4-FFF2-40B4-BE49-F238E27FC236}">
                <a16:creationId xmlns:a16="http://schemas.microsoft.com/office/drawing/2014/main" id="{CAE64EE4-4B3A-448B-9B1E-0A57FD155F7F}"/>
              </a:ext>
            </a:extLst>
          </p:cNvPr>
          <p:cNvPicPr>
            <a:picLocks/>
          </p:cNvPicPr>
          <p:nvPr/>
        </p:nvPicPr>
        <p:blipFill rotWithShape="1">
          <a:blip r:embed="rId3">
            <a:duotone>
              <a:schemeClr val="accent2">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1904095" y="4204880"/>
            <a:ext cx="1170000" cy="1170000"/>
          </a:xfrm>
          <a:prstGeom prst="rect">
            <a:avLst/>
          </a:prstGeom>
        </p:spPr>
      </p:pic>
      <p:pic>
        <p:nvPicPr>
          <p:cNvPr id="15" name="Sub Cog 5" descr="Icon&#10;&#10;Description automatically generated">
            <a:hlinkClick r:id="" action="ppaction://noaction"/>
            <a:extLst>
              <a:ext uri="{FF2B5EF4-FFF2-40B4-BE49-F238E27FC236}">
                <a16:creationId xmlns:a16="http://schemas.microsoft.com/office/drawing/2014/main" id="{5A7B4AA3-2F99-4367-9F21-73840194E657}"/>
              </a:ext>
            </a:extLst>
          </p:cNvPr>
          <p:cNvPicPr>
            <a:picLocks/>
          </p:cNvPicPr>
          <p:nvPr/>
        </p:nvPicPr>
        <p:blipFill rotWithShape="1">
          <a:blip r:embed="rId3">
            <a:duotone>
              <a:prstClr val="black"/>
              <a:schemeClr val="accent1">
                <a:tint val="45000"/>
                <a:satMod val="400000"/>
              </a:schemeClr>
            </a:duotone>
            <a:extLst>
              <a:ext uri="{28A0092B-C50C-407E-A947-70E740481C1C}">
                <a14:useLocalDpi xmlns:a14="http://schemas.microsoft.com/office/drawing/2010/main" val="0"/>
              </a:ext>
            </a:extLst>
          </a:blip>
          <a:srcRect l="5609" t="3920" r="4215" b="3702"/>
          <a:stretch/>
        </p:blipFill>
        <p:spPr>
          <a:xfrm rot="17318138">
            <a:off x="2332210" y="2152224"/>
            <a:ext cx="1170000" cy="1170000"/>
          </a:xfrm>
          <a:prstGeom prst="rect">
            <a:avLst/>
          </a:prstGeom>
        </p:spPr>
      </p:pic>
      <p:sp>
        <p:nvSpPr>
          <p:cNvPr id="14" name="Sub Label 5">
            <a:extLst>
              <a:ext uri="{FF2B5EF4-FFF2-40B4-BE49-F238E27FC236}">
                <a16:creationId xmlns:a16="http://schemas.microsoft.com/office/drawing/2014/main" id="{8905DC55-0665-4AC6-B718-F87511084356}"/>
              </a:ext>
            </a:extLst>
          </p:cNvPr>
          <p:cNvSpPr/>
          <p:nvPr/>
        </p:nvSpPr>
        <p:spPr>
          <a:xfrm>
            <a:off x="2566296" y="2393594"/>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Reporting</a:t>
            </a:r>
          </a:p>
        </p:txBody>
      </p:sp>
      <p:pic>
        <p:nvPicPr>
          <p:cNvPr id="17" name="Sub Cog 6" descr="Icon&#10;&#10;Description automatically generated">
            <a:hlinkClick r:id="" action="ppaction://noaction"/>
            <a:extLst>
              <a:ext uri="{FF2B5EF4-FFF2-40B4-BE49-F238E27FC236}">
                <a16:creationId xmlns:a16="http://schemas.microsoft.com/office/drawing/2014/main" id="{F3D7CB27-6BED-480E-A62F-3754C1B179B4}"/>
              </a:ext>
            </a:extLst>
          </p:cNvPr>
          <p:cNvPicPr>
            <a:picLocks/>
          </p:cNvPicPr>
          <p:nvPr/>
        </p:nvPicPr>
        <p:blipFill rotWithShape="1">
          <a:blip r:embed="rId3">
            <a:duotone>
              <a:schemeClr val="accent6">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2622448" y="3276249"/>
            <a:ext cx="1170000" cy="1170000"/>
          </a:xfrm>
          <a:prstGeom prst="rect">
            <a:avLst/>
          </a:prstGeom>
        </p:spPr>
      </p:pic>
      <p:sp>
        <p:nvSpPr>
          <p:cNvPr id="18" name="Sub Label 6">
            <a:extLst>
              <a:ext uri="{FF2B5EF4-FFF2-40B4-BE49-F238E27FC236}">
                <a16:creationId xmlns:a16="http://schemas.microsoft.com/office/drawing/2014/main" id="{2E601B54-8727-4051-BCF7-A2BA4EFEE579}"/>
              </a:ext>
            </a:extLst>
          </p:cNvPr>
          <p:cNvSpPr/>
          <p:nvPr/>
        </p:nvSpPr>
        <p:spPr>
          <a:xfrm>
            <a:off x="2863476" y="3516807"/>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600" dirty="0">
                <a:solidFill>
                  <a:schemeClr val="bg1"/>
                </a:solidFill>
              </a:rPr>
              <a:t>Interoperability</a:t>
            </a:r>
          </a:p>
        </p:txBody>
      </p:sp>
      <p:pic>
        <p:nvPicPr>
          <p:cNvPr id="9" name="Sub Cog 7" descr="Icon&#10;&#10;Description automatically generated">
            <a:hlinkClick r:id="rId6" action="ppaction://hlinksldjump"/>
            <a:extLst>
              <a:ext uri="{FF2B5EF4-FFF2-40B4-BE49-F238E27FC236}">
                <a16:creationId xmlns:a16="http://schemas.microsoft.com/office/drawing/2014/main" id="{FA8C8B96-69F4-4561-816A-76CC78130238}"/>
              </a:ext>
            </a:extLst>
          </p:cNvPr>
          <p:cNvPicPr>
            <a:picLocks/>
          </p:cNvPicPr>
          <p:nvPr/>
        </p:nvPicPr>
        <p:blipFill rotWithShape="1">
          <a:blip r:embed="rId3">
            <a:duotone>
              <a:schemeClr val="accent1">
                <a:shade val="45000"/>
                <a:satMod val="135000"/>
              </a:schemeClr>
              <a:prstClr val="white"/>
            </a:duotone>
            <a:extLst>
              <a:ext uri="{28A0092B-C50C-407E-A947-70E740481C1C}">
                <a14:useLocalDpi xmlns:a14="http://schemas.microsoft.com/office/drawing/2010/main" val="0"/>
              </a:ext>
            </a:extLst>
          </a:blip>
          <a:srcRect l="5609" t="3920" r="4215" b="3702"/>
          <a:stretch/>
        </p:blipFill>
        <p:spPr>
          <a:xfrm rot="596213">
            <a:off x="752682" y="4156108"/>
            <a:ext cx="1170000" cy="1170000"/>
          </a:xfrm>
          <a:prstGeom prst="rect">
            <a:avLst/>
          </a:prstGeom>
        </p:spPr>
      </p:pic>
      <p:sp>
        <p:nvSpPr>
          <p:cNvPr id="8" name="Sub Label 7">
            <a:extLst>
              <a:ext uri="{FF2B5EF4-FFF2-40B4-BE49-F238E27FC236}">
                <a16:creationId xmlns:a16="http://schemas.microsoft.com/office/drawing/2014/main" id="{79650D68-4E54-4CEB-9457-A12AF3FE46B4}"/>
              </a:ext>
            </a:extLst>
          </p:cNvPr>
          <p:cNvSpPr/>
          <p:nvPr/>
        </p:nvSpPr>
        <p:spPr>
          <a:xfrm>
            <a:off x="986768" y="4397477"/>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Self Service</a:t>
            </a:r>
          </a:p>
        </p:txBody>
      </p:sp>
      <p:pic>
        <p:nvPicPr>
          <p:cNvPr id="11" name="Sub Cog 4" descr="Icon&#10;&#10;Description automatically generated">
            <a:hlinkClick r:id="" action="ppaction://noaction"/>
            <a:extLst>
              <a:ext uri="{FF2B5EF4-FFF2-40B4-BE49-F238E27FC236}">
                <a16:creationId xmlns:a16="http://schemas.microsoft.com/office/drawing/2014/main" id="{0063D6B9-93D5-4210-8407-C3B864501D56}"/>
              </a:ext>
            </a:extLst>
          </p:cNvPr>
          <p:cNvPicPr>
            <a:picLocks/>
          </p:cNvPicPr>
          <p:nvPr/>
        </p:nvPicPr>
        <p:blipFill rotWithShape="1">
          <a:blip r:embed="rId3">
            <a:duotone>
              <a:prstClr val="black"/>
              <a:schemeClr val="accent4">
                <a:tint val="45000"/>
                <a:satMod val="400000"/>
              </a:schemeClr>
            </a:duotone>
            <a:extLst>
              <a:ext uri="{28A0092B-C50C-407E-A947-70E740481C1C}">
                <a14:useLocalDpi xmlns:a14="http://schemas.microsoft.com/office/drawing/2010/main" val="0"/>
              </a:ext>
            </a:extLst>
          </a:blip>
          <a:srcRect l="5609" t="3920" r="4215" b="3702"/>
          <a:stretch/>
        </p:blipFill>
        <p:spPr>
          <a:xfrm>
            <a:off x="1325916" y="1561344"/>
            <a:ext cx="1170000" cy="1170000"/>
          </a:xfrm>
          <a:prstGeom prst="rect">
            <a:avLst/>
          </a:prstGeom>
        </p:spPr>
      </p:pic>
      <p:sp>
        <p:nvSpPr>
          <p:cNvPr id="10" name="Sub Label 4">
            <a:extLst>
              <a:ext uri="{FF2B5EF4-FFF2-40B4-BE49-F238E27FC236}">
                <a16:creationId xmlns:a16="http://schemas.microsoft.com/office/drawing/2014/main" id="{C91094E6-61F1-40C5-B55D-D910C93B6CD7}"/>
              </a:ext>
            </a:extLst>
          </p:cNvPr>
          <p:cNvSpPr/>
          <p:nvPr/>
        </p:nvSpPr>
        <p:spPr>
          <a:xfrm>
            <a:off x="1559916" y="1794378"/>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Learning &amp; Talent Management</a:t>
            </a:r>
          </a:p>
        </p:txBody>
      </p:sp>
      <p:sp>
        <p:nvSpPr>
          <p:cNvPr id="3" name="Slide Number Placeholder 2">
            <a:extLst>
              <a:ext uri="{FF2B5EF4-FFF2-40B4-BE49-F238E27FC236}">
                <a16:creationId xmlns:a16="http://schemas.microsoft.com/office/drawing/2014/main" id="{DE8C6BAF-6D35-39AA-4187-9B32B6EC30AF}"/>
              </a:ext>
            </a:extLst>
          </p:cNvPr>
          <p:cNvSpPr>
            <a:spLocks noGrp="1"/>
          </p:cNvSpPr>
          <p:nvPr>
            <p:ph type="sldNum" sz="quarter" idx="12"/>
          </p:nvPr>
        </p:nvSpPr>
        <p:spPr/>
        <p:txBody>
          <a:bodyPr/>
          <a:lstStyle/>
          <a:p>
            <a:fld id="{17AC4596-D91E-40C3-9B28-F1A5D43CF7C5}" type="slidenum">
              <a:rPr lang="en-GB" smtClean="0"/>
              <a:t>7</a:t>
            </a:fld>
            <a:endParaRPr lang="en-GB" dirty="0"/>
          </a:p>
        </p:txBody>
      </p:sp>
      <p:grpSp>
        <p:nvGrpSpPr>
          <p:cNvPr id="44" name="Group 43">
            <a:extLst>
              <a:ext uri="{FF2B5EF4-FFF2-40B4-BE49-F238E27FC236}">
                <a16:creationId xmlns:a16="http://schemas.microsoft.com/office/drawing/2014/main" id="{41DC7FFD-561C-4067-BC05-BAA9C996633C}"/>
              </a:ext>
            </a:extLst>
          </p:cNvPr>
          <p:cNvGrpSpPr/>
          <p:nvPr/>
        </p:nvGrpSpPr>
        <p:grpSpPr>
          <a:xfrm>
            <a:off x="-702" y="-45141"/>
            <a:ext cx="5837826" cy="6609227"/>
            <a:chOff x="4494770" y="-176765"/>
            <a:chExt cx="5837826" cy="6591233"/>
          </a:xfrm>
        </p:grpSpPr>
        <p:sp>
          <p:nvSpPr>
            <p:cNvPr id="24" name="Rectangle 23">
              <a:extLst>
                <a:ext uri="{FF2B5EF4-FFF2-40B4-BE49-F238E27FC236}">
                  <a16:creationId xmlns:a16="http://schemas.microsoft.com/office/drawing/2014/main" id="{09B86DD3-810F-7561-BF90-61043CDBB381}"/>
                </a:ext>
              </a:extLst>
            </p:cNvPr>
            <p:cNvSpPr/>
            <p:nvPr/>
          </p:nvSpPr>
          <p:spPr>
            <a:xfrm>
              <a:off x="4494770" y="-176765"/>
              <a:ext cx="5837826" cy="659123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37" name="Group 36">
              <a:extLst>
                <a:ext uri="{FF2B5EF4-FFF2-40B4-BE49-F238E27FC236}">
                  <a16:creationId xmlns:a16="http://schemas.microsoft.com/office/drawing/2014/main" id="{3B32CC1C-82E0-BEEE-DA8E-554908F002F8}"/>
                </a:ext>
              </a:extLst>
            </p:cNvPr>
            <p:cNvGrpSpPr/>
            <p:nvPr/>
          </p:nvGrpSpPr>
          <p:grpSpPr>
            <a:xfrm rot="19961871">
              <a:off x="5004121" y="1116837"/>
              <a:ext cx="2106000" cy="2106000"/>
              <a:chOff x="4992461" y="1073474"/>
              <a:chExt cx="2106000" cy="2106000"/>
            </a:xfrm>
          </p:grpSpPr>
          <p:pic>
            <p:nvPicPr>
              <p:cNvPr id="28" name="Main Cog" descr="Icon&#10;&#10;Description automatically generated">
                <a:extLst>
                  <a:ext uri="{FF2B5EF4-FFF2-40B4-BE49-F238E27FC236}">
                    <a16:creationId xmlns:a16="http://schemas.microsoft.com/office/drawing/2014/main" id="{36F6C506-29EC-80B5-2642-07E7F30552BF}"/>
                  </a:ext>
                </a:extLst>
              </p:cNvPr>
              <p:cNvPicPr>
                <a:picLocks/>
              </p:cNvPicPr>
              <p:nvPr/>
            </p:nvPicPr>
            <p:blipFill rotWithShape="1">
              <a:blip r:embed="rId3">
                <a:duotone>
                  <a:schemeClr val="accent6">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4992461" y="1073474"/>
                <a:ext cx="2106000" cy="2106000"/>
              </a:xfrm>
              <a:prstGeom prst="rect">
                <a:avLst/>
              </a:prstGeom>
            </p:spPr>
          </p:pic>
          <p:sp>
            <p:nvSpPr>
              <p:cNvPr id="30" name="Main Label">
                <a:extLst>
                  <a:ext uri="{FF2B5EF4-FFF2-40B4-BE49-F238E27FC236}">
                    <a16:creationId xmlns:a16="http://schemas.microsoft.com/office/drawing/2014/main" id="{CE37E5B8-09E9-9123-55DB-C6E124B56F44}"/>
                  </a:ext>
                </a:extLst>
              </p:cNvPr>
              <p:cNvSpPr/>
              <p:nvPr/>
            </p:nvSpPr>
            <p:spPr>
              <a:xfrm rot="1638129">
                <a:off x="5426076" y="1489046"/>
                <a:ext cx="1239596" cy="1273257"/>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74295" tIns="37148" rIns="74295" bIns="37148" rtlCol="0" anchor="ctr"/>
              <a:lstStyle/>
              <a:p>
                <a:pPr algn="ctr"/>
                <a:r>
                  <a:rPr lang="en-GB" sz="1056" b="1" dirty="0"/>
                  <a:t>Interfaces</a:t>
                </a:r>
                <a:endParaRPr lang="en-GB" sz="1056" b="1" dirty="0">
                  <a:cs typeface="Calibri"/>
                </a:endParaRPr>
              </a:p>
            </p:txBody>
          </p:sp>
        </p:grpSp>
        <p:grpSp>
          <p:nvGrpSpPr>
            <p:cNvPr id="34" name="Group 33">
              <a:extLst>
                <a:ext uri="{FF2B5EF4-FFF2-40B4-BE49-F238E27FC236}">
                  <a16:creationId xmlns:a16="http://schemas.microsoft.com/office/drawing/2014/main" id="{91C0F62C-DC74-A833-F6DC-A0B46CD785A8}"/>
                </a:ext>
              </a:extLst>
            </p:cNvPr>
            <p:cNvGrpSpPr/>
            <p:nvPr/>
          </p:nvGrpSpPr>
          <p:grpSpPr>
            <a:xfrm>
              <a:off x="6996113" y="647962"/>
              <a:ext cx="1669102" cy="1656236"/>
              <a:chOff x="7053346" y="749877"/>
              <a:chExt cx="1669102" cy="1656236"/>
            </a:xfrm>
          </p:grpSpPr>
          <p:sp>
            <p:nvSpPr>
              <p:cNvPr id="31" name="Sub Label 1">
                <a:extLst>
                  <a:ext uri="{FF2B5EF4-FFF2-40B4-BE49-F238E27FC236}">
                    <a16:creationId xmlns:a16="http://schemas.microsoft.com/office/drawing/2014/main" id="{0DCE8790-3D80-2F9A-C058-688670DE1993}"/>
                  </a:ext>
                </a:extLst>
              </p:cNvPr>
              <p:cNvSpPr/>
              <p:nvPr/>
            </p:nvSpPr>
            <p:spPr>
              <a:xfrm>
                <a:off x="7395196" y="1062889"/>
                <a:ext cx="980766" cy="1023578"/>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894" dirty="0"/>
                  <a:t>Chargeable</a:t>
                </a:r>
              </a:p>
            </p:txBody>
          </p:sp>
          <p:pic>
            <p:nvPicPr>
              <p:cNvPr id="33" name="Sub Cog 2" descr="Icon&#10;&#10;Description automatically generated">
                <a:extLst>
                  <a:ext uri="{FF2B5EF4-FFF2-40B4-BE49-F238E27FC236}">
                    <a16:creationId xmlns:a16="http://schemas.microsoft.com/office/drawing/2014/main" id="{E6453E8B-9793-99B0-DA9E-7DFB683CF124}"/>
                  </a:ext>
                </a:extLst>
              </p:cNvPr>
              <p:cNvPicPr>
                <a:picLocks/>
              </p:cNvPicPr>
              <p:nvPr/>
            </p:nvPicPr>
            <p:blipFill rotWithShape="1">
              <a:blip r:embed="rId3">
                <a:duotone>
                  <a:schemeClr val="accent4">
                    <a:shade val="45000"/>
                    <a:satMod val="135000"/>
                  </a:schemeClr>
                  <a:prstClr val="white"/>
                </a:duotone>
                <a:extLst>
                  <a:ext uri="{28A0092B-C50C-407E-A947-70E740481C1C}">
                    <a14:useLocalDpi xmlns:a14="http://schemas.microsoft.com/office/drawing/2010/main" val="0"/>
                  </a:ext>
                </a:extLst>
              </a:blip>
              <a:srcRect l="5609" t="3920" r="4215" b="3702"/>
              <a:stretch/>
            </p:blipFill>
            <p:spPr>
              <a:xfrm rot="21583457">
                <a:off x="7053346" y="749877"/>
                <a:ext cx="1669102" cy="1656236"/>
              </a:xfrm>
              <a:prstGeom prst="rect">
                <a:avLst/>
              </a:prstGeom>
            </p:spPr>
          </p:pic>
        </p:grpSp>
        <p:grpSp>
          <p:nvGrpSpPr>
            <p:cNvPr id="43" name="Group 42">
              <a:extLst>
                <a:ext uri="{FF2B5EF4-FFF2-40B4-BE49-F238E27FC236}">
                  <a16:creationId xmlns:a16="http://schemas.microsoft.com/office/drawing/2014/main" id="{377C686E-1051-83DC-6D4C-925CF42B8558}"/>
                </a:ext>
              </a:extLst>
            </p:cNvPr>
            <p:cNvGrpSpPr/>
            <p:nvPr/>
          </p:nvGrpSpPr>
          <p:grpSpPr>
            <a:xfrm>
              <a:off x="6728578" y="2306563"/>
              <a:ext cx="1731618" cy="1701688"/>
              <a:chOff x="6728578" y="2306563"/>
              <a:chExt cx="1731618" cy="1701688"/>
            </a:xfrm>
          </p:grpSpPr>
          <p:pic>
            <p:nvPicPr>
              <p:cNvPr id="38" name="Sub Cog 1" descr="Icon&#10;&#10;Description automatically generated">
                <a:extLst>
                  <a:ext uri="{FF2B5EF4-FFF2-40B4-BE49-F238E27FC236}">
                    <a16:creationId xmlns:a16="http://schemas.microsoft.com/office/drawing/2014/main" id="{F110F9B9-AE4F-4B94-B6B0-7485F61A6DA4}"/>
                  </a:ext>
                </a:extLst>
              </p:cNvPr>
              <p:cNvPicPr>
                <a:picLocks/>
              </p:cNvPicPr>
              <p:nvPr/>
            </p:nvPicPr>
            <p:blipFill rotWithShape="1">
              <a:blip r:embed="rId3">
                <a:duotone>
                  <a:schemeClr val="accent1">
                    <a:shade val="45000"/>
                    <a:satMod val="135000"/>
                  </a:schemeClr>
                  <a:prstClr val="white"/>
                </a:duotone>
                <a:extLst>
                  <a:ext uri="{28A0092B-C50C-407E-A947-70E740481C1C}">
                    <a14:useLocalDpi xmlns:a14="http://schemas.microsoft.com/office/drawing/2010/main" val="0"/>
                  </a:ext>
                </a:extLst>
              </a:blip>
              <a:srcRect l="5609" t="3920" r="4215" b="3702"/>
              <a:stretch/>
            </p:blipFill>
            <p:spPr>
              <a:xfrm rot="537041">
                <a:off x="6728578" y="2306563"/>
                <a:ext cx="1731618" cy="1701688"/>
              </a:xfrm>
              <a:prstGeom prst="rect">
                <a:avLst/>
              </a:prstGeom>
            </p:spPr>
          </p:pic>
          <p:sp>
            <p:nvSpPr>
              <p:cNvPr id="39" name="Sub Label 2">
                <a:extLst>
                  <a:ext uri="{FF2B5EF4-FFF2-40B4-BE49-F238E27FC236}">
                    <a16:creationId xmlns:a16="http://schemas.microsoft.com/office/drawing/2014/main" id="{E619E3B8-E035-FEEA-C04D-BDA087BB95E2}"/>
                  </a:ext>
                </a:extLst>
              </p:cNvPr>
              <p:cNvSpPr/>
              <p:nvPr/>
            </p:nvSpPr>
            <p:spPr>
              <a:xfrm>
                <a:off x="7088542" y="2641882"/>
                <a:ext cx="1011690" cy="1023849"/>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894" dirty="0"/>
                  <a:t>ESR Funded</a:t>
                </a:r>
              </a:p>
            </p:txBody>
          </p:sp>
        </p:grpSp>
        <p:grpSp>
          <p:nvGrpSpPr>
            <p:cNvPr id="42" name="Group 41">
              <a:extLst>
                <a:ext uri="{FF2B5EF4-FFF2-40B4-BE49-F238E27FC236}">
                  <a16:creationId xmlns:a16="http://schemas.microsoft.com/office/drawing/2014/main" id="{CDEAFAF3-2E0B-3FFD-7718-46FB3ED25885}"/>
                </a:ext>
              </a:extLst>
            </p:cNvPr>
            <p:cNvGrpSpPr/>
            <p:nvPr/>
          </p:nvGrpSpPr>
          <p:grpSpPr>
            <a:xfrm>
              <a:off x="4662554" y="3142533"/>
              <a:ext cx="2106000" cy="2106000"/>
              <a:chOff x="4662554" y="3142533"/>
              <a:chExt cx="2106000" cy="2106000"/>
            </a:xfrm>
          </p:grpSpPr>
          <p:pic>
            <p:nvPicPr>
              <p:cNvPr id="40" name="Main Cog" descr="Icon&#10;&#10;Description automatically generated">
                <a:extLst>
                  <a:ext uri="{FF2B5EF4-FFF2-40B4-BE49-F238E27FC236}">
                    <a16:creationId xmlns:a16="http://schemas.microsoft.com/office/drawing/2014/main" id="{67A3000D-836A-2E63-794E-E7EF1173325E}"/>
                  </a:ext>
                </a:extLst>
              </p:cNvPr>
              <p:cNvPicPr>
                <a:picLocks/>
              </p:cNvPicPr>
              <p:nvPr/>
            </p:nvPicPr>
            <p:blipFill rotWithShape="1">
              <a:blip r:embed="rId3">
                <a:duotone>
                  <a:schemeClr val="accent6">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4662554" y="3142533"/>
                <a:ext cx="2106000" cy="2106000"/>
              </a:xfrm>
              <a:prstGeom prst="rect">
                <a:avLst/>
              </a:prstGeom>
            </p:spPr>
          </p:pic>
          <p:sp>
            <p:nvSpPr>
              <p:cNvPr id="41" name="Main Label">
                <a:extLst>
                  <a:ext uri="{FF2B5EF4-FFF2-40B4-BE49-F238E27FC236}">
                    <a16:creationId xmlns:a16="http://schemas.microsoft.com/office/drawing/2014/main" id="{C2058D2B-0198-5740-9835-ACCAF1EA9869}"/>
                  </a:ext>
                </a:extLst>
              </p:cNvPr>
              <p:cNvSpPr/>
              <p:nvPr/>
            </p:nvSpPr>
            <p:spPr>
              <a:xfrm>
                <a:off x="5078413" y="3552033"/>
                <a:ext cx="1287000" cy="1287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74295" tIns="37148" rIns="74295" bIns="37148" rtlCol="0" anchor="ctr"/>
              <a:lstStyle/>
              <a:p>
                <a:pPr algn="ctr"/>
                <a:r>
                  <a:rPr lang="en-GB" sz="975" b="1" dirty="0"/>
                  <a:t>Integrated Identity Management</a:t>
                </a:r>
              </a:p>
            </p:txBody>
          </p:sp>
        </p:grpSp>
      </p:grpSp>
      <p:sp>
        <p:nvSpPr>
          <p:cNvPr id="65" name="TextBox 64">
            <a:extLst>
              <a:ext uri="{FF2B5EF4-FFF2-40B4-BE49-F238E27FC236}">
                <a16:creationId xmlns:a16="http://schemas.microsoft.com/office/drawing/2014/main" id="{85FAC78C-124F-69D0-0678-D822B87146B4}"/>
              </a:ext>
            </a:extLst>
          </p:cNvPr>
          <p:cNvSpPr txBox="1"/>
          <p:nvPr/>
        </p:nvSpPr>
        <p:spPr>
          <a:xfrm>
            <a:off x="4300699" y="776213"/>
            <a:ext cx="5438219" cy="1600438"/>
          </a:xfrm>
          <a:prstGeom prst="rect">
            <a:avLst/>
          </a:prstGeom>
          <a:noFill/>
        </p:spPr>
        <p:txBody>
          <a:bodyPr wrap="square">
            <a:spAutoFit/>
          </a:bodyPr>
          <a:lstStyle/>
          <a:p>
            <a:r>
              <a:rPr lang="en-GB" sz="1400" dirty="0">
                <a:solidFill>
                  <a:srgbClr val="000000"/>
                </a:solidFill>
                <a:latin typeface="Istok Web"/>
              </a:rPr>
              <a:t>There are a number of ESR Funded and chargeable data interfaces available that maximise ESR recruitment capability. </a:t>
            </a:r>
          </a:p>
          <a:p>
            <a:endParaRPr lang="en-GB" sz="1400" dirty="0">
              <a:solidFill>
                <a:srgbClr val="000000"/>
              </a:solidFill>
              <a:latin typeface="Istok Web"/>
            </a:endParaRPr>
          </a:p>
          <a:p>
            <a:r>
              <a:rPr lang="en-GB" sz="1400" dirty="0">
                <a:solidFill>
                  <a:srgbClr val="000000"/>
                </a:solidFill>
                <a:latin typeface="Istok Web"/>
              </a:rPr>
              <a:t>ESR Funded interfaces are used to communicate with other national systems and bodies including the General Medical Council (GMC), Nursing and Midwifery Council (NMC), Disclosure &amp; Barring Service (DBS).</a:t>
            </a:r>
          </a:p>
        </p:txBody>
      </p:sp>
      <p:sp>
        <p:nvSpPr>
          <p:cNvPr id="22" name="Heading">
            <a:extLst>
              <a:ext uri="{FF2B5EF4-FFF2-40B4-BE49-F238E27FC236}">
                <a16:creationId xmlns:a16="http://schemas.microsoft.com/office/drawing/2014/main" id="{AC167B59-7D54-26BB-96EE-F5528A1147B7}"/>
              </a:ext>
            </a:extLst>
          </p:cNvPr>
          <p:cNvSpPr txBox="1"/>
          <p:nvPr/>
        </p:nvSpPr>
        <p:spPr>
          <a:xfrm>
            <a:off x="4304813" y="145568"/>
            <a:ext cx="5094712" cy="667555"/>
          </a:xfrm>
          <a:prstGeom prst="rect">
            <a:avLst/>
          </a:prstGeom>
          <a:noFill/>
        </p:spPr>
        <p:txBody>
          <a:bodyPr wrap="square" rtlCol="0">
            <a:spAutoFit/>
          </a:bodyPr>
          <a:lstStyle/>
          <a:p>
            <a:r>
              <a:rPr lang="en-US" sz="2275" b="1" dirty="0">
                <a:solidFill>
                  <a:schemeClr val="accent1">
                    <a:lumMod val="75000"/>
                  </a:schemeClr>
                </a:solidFill>
              </a:rPr>
              <a:t>Interoperability</a:t>
            </a:r>
          </a:p>
          <a:p>
            <a:endParaRPr lang="en-GB" sz="1463" b="1" dirty="0"/>
          </a:p>
        </p:txBody>
      </p:sp>
      <p:pic>
        <p:nvPicPr>
          <p:cNvPr id="21" name="Picture 20" descr="A picture containing table&#10;&#10;Description automatically generated">
            <a:extLst>
              <a:ext uri="{FF2B5EF4-FFF2-40B4-BE49-F238E27FC236}">
                <a16:creationId xmlns:a16="http://schemas.microsoft.com/office/drawing/2014/main" id="{FF2588B3-462D-1DEB-B9F2-F44116A2AF0A}"/>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8734" t="92982"/>
          <a:stretch/>
        </p:blipFill>
        <p:spPr>
          <a:xfrm>
            <a:off x="0" y="6376726"/>
            <a:ext cx="9906000" cy="481273"/>
          </a:xfrm>
          <a:prstGeom prst="rect">
            <a:avLst/>
          </a:prstGeom>
        </p:spPr>
      </p:pic>
      <p:sp>
        <p:nvSpPr>
          <p:cNvPr id="46" name="TextBox 45">
            <a:extLst>
              <a:ext uri="{FF2B5EF4-FFF2-40B4-BE49-F238E27FC236}">
                <a16:creationId xmlns:a16="http://schemas.microsoft.com/office/drawing/2014/main" id="{E5992FAD-7FC9-4004-51F0-486E3E7BA6A8}"/>
              </a:ext>
            </a:extLst>
          </p:cNvPr>
          <p:cNvSpPr txBox="1"/>
          <p:nvPr/>
        </p:nvSpPr>
        <p:spPr>
          <a:xfrm>
            <a:off x="4327889" y="2420985"/>
            <a:ext cx="5556208" cy="2462213"/>
          </a:xfrm>
          <a:prstGeom prst="rect">
            <a:avLst/>
          </a:prstGeom>
          <a:noFill/>
        </p:spPr>
        <p:txBody>
          <a:bodyPr wrap="square">
            <a:spAutoFit/>
          </a:bodyPr>
          <a:lstStyle/>
          <a:p>
            <a:r>
              <a:rPr lang="en-GB" sz="1400" dirty="0">
                <a:solidFill>
                  <a:srgbClr val="000000"/>
                </a:solidFill>
                <a:latin typeface="Istok Web"/>
              </a:rPr>
              <a:t>ESR has a number of interfaces that are chargeable.  They are typically used to provide interface functionality with systems such as:</a:t>
            </a:r>
          </a:p>
          <a:p>
            <a:pPr marL="285750" indent="-285750">
              <a:buFont typeface="Arial" panose="020B0604020202020204" pitchFamily="34" charset="0"/>
              <a:buChar char="•"/>
            </a:pPr>
            <a:r>
              <a:rPr lang="en-GB" sz="1400" dirty="0">
                <a:solidFill>
                  <a:srgbClr val="000000"/>
                </a:solidFill>
                <a:latin typeface="Istok Web"/>
              </a:rPr>
              <a:t>Rostering</a:t>
            </a:r>
          </a:p>
          <a:p>
            <a:pPr marL="285750" indent="-285750">
              <a:buFont typeface="Arial" panose="020B0604020202020204" pitchFamily="34" charset="0"/>
              <a:buChar char="•"/>
            </a:pPr>
            <a:r>
              <a:rPr lang="en-GB" sz="1400" dirty="0">
                <a:solidFill>
                  <a:srgbClr val="000000"/>
                </a:solidFill>
                <a:latin typeface="Istok Web"/>
              </a:rPr>
              <a:t>Time and Attendance</a:t>
            </a:r>
          </a:p>
          <a:p>
            <a:pPr marL="285750" indent="-285750">
              <a:buFont typeface="Arial" panose="020B0604020202020204" pitchFamily="34" charset="0"/>
              <a:buChar char="•"/>
            </a:pPr>
            <a:r>
              <a:rPr lang="en-GB" sz="1400" dirty="0">
                <a:solidFill>
                  <a:srgbClr val="000000"/>
                </a:solidFill>
                <a:latin typeface="Istok Web"/>
              </a:rPr>
              <a:t>Bank Administration</a:t>
            </a:r>
          </a:p>
          <a:p>
            <a:pPr marL="285750" indent="-285750">
              <a:buFont typeface="Arial" panose="020B0604020202020204" pitchFamily="34" charset="0"/>
              <a:buChar char="•"/>
            </a:pPr>
            <a:r>
              <a:rPr lang="en-GB" sz="1400" dirty="0">
                <a:solidFill>
                  <a:srgbClr val="000000"/>
                </a:solidFill>
                <a:latin typeface="Istok Web"/>
              </a:rPr>
              <a:t>Occupational Health</a:t>
            </a:r>
          </a:p>
          <a:p>
            <a:pPr marL="285750" indent="-285750">
              <a:buFont typeface="Arial" panose="020B0604020202020204" pitchFamily="34" charset="0"/>
              <a:buChar char="•"/>
            </a:pPr>
            <a:r>
              <a:rPr lang="en-GB" sz="1400" dirty="0">
                <a:solidFill>
                  <a:srgbClr val="000000"/>
                </a:solidFill>
                <a:latin typeface="Istok Web"/>
              </a:rPr>
              <a:t>Active Directory</a:t>
            </a:r>
          </a:p>
          <a:p>
            <a:pPr marL="285750" indent="-285750">
              <a:buFont typeface="Arial" panose="020B0604020202020204" pitchFamily="34" charset="0"/>
              <a:buChar char="•"/>
            </a:pPr>
            <a:r>
              <a:rPr lang="en-GB" sz="1400" dirty="0">
                <a:solidFill>
                  <a:srgbClr val="000000"/>
                </a:solidFill>
                <a:latin typeface="Istok Web"/>
              </a:rPr>
              <a:t>Local Data Warehouse</a:t>
            </a:r>
          </a:p>
          <a:p>
            <a:pPr marL="285750" indent="-285750">
              <a:buFont typeface="Arial" panose="020B0604020202020204" pitchFamily="34" charset="0"/>
              <a:buChar char="•"/>
            </a:pPr>
            <a:r>
              <a:rPr lang="en-GB" sz="1400" dirty="0">
                <a:solidFill>
                  <a:srgbClr val="000000"/>
                </a:solidFill>
                <a:latin typeface="Istok Web"/>
              </a:rPr>
              <a:t>Absence</a:t>
            </a:r>
          </a:p>
          <a:p>
            <a:pPr marL="285750" indent="-285750">
              <a:buFont typeface="Arial" panose="020B0604020202020204" pitchFamily="34" charset="0"/>
              <a:buChar char="•"/>
            </a:pPr>
            <a:r>
              <a:rPr lang="en-GB" sz="1400" dirty="0">
                <a:solidFill>
                  <a:srgbClr val="000000"/>
                </a:solidFill>
                <a:latin typeface="Istok Web"/>
              </a:rPr>
              <a:t>Expenses</a:t>
            </a:r>
          </a:p>
          <a:p>
            <a:pPr marL="285750" indent="-285750">
              <a:buFont typeface="Arial" panose="020B0604020202020204" pitchFamily="34" charset="0"/>
              <a:buChar char="•"/>
            </a:pPr>
            <a:r>
              <a:rPr lang="en-GB" sz="1400" dirty="0">
                <a:solidFill>
                  <a:srgbClr val="000000"/>
                </a:solidFill>
                <a:latin typeface="Istok Web"/>
              </a:rPr>
              <a:t>Shared Service Providers</a:t>
            </a:r>
          </a:p>
        </p:txBody>
      </p:sp>
      <p:sp>
        <p:nvSpPr>
          <p:cNvPr id="48" name="TextBox 47">
            <a:extLst>
              <a:ext uri="{FF2B5EF4-FFF2-40B4-BE49-F238E27FC236}">
                <a16:creationId xmlns:a16="http://schemas.microsoft.com/office/drawing/2014/main" id="{240DEE31-F002-9BA2-F1D2-67AEFDD466B5}"/>
              </a:ext>
            </a:extLst>
          </p:cNvPr>
          <p:cNvSpPr txBox="1"/>
          <p:nvPr/>
        </p:nvSpPr>
        <p:spPr>
          <a:xfrm>
            <a:off x="4304813" y="4974915"/>
            <a:ext cx="5463699" cy="1169551"/>
          </a:xfrm>
          <a:prstGeom prst="rect">
            <a:avLst/>
          </a:prstGeom>
          <a:noFill/>
        </p:spPr>
        <p:txBody>
          <a:bodyPr wrap="square">
            <a:spAutoFit/>
          </a:bodyPr>
          <a:lstStyle/>
          <a:p>
            <a:r>
              <a:rPr lang="en-GB" sz="1400" dirty="0">
                <a:solidFill>
                  <a:srgbClr val="000000"/>
                </a:solidFill>
                <a:latin typeface="Istok Web"/>
              </a:rPr>
              <a:t>Integrated Identity Management enables managed access through the linking of ESR positions to CRS positions. It also enables Smartcard production and links to the Registration Authority Workbench.  Employees can be found and created in the CIS environment and associations made between ESR and CIS records. </a:t>
            </a:r>
          </a:p>
        </p:txBody>
      </p:sp>
    </p:spTree>
    <p:extLst>
      <p:ext uri="{BB962C8B-B14F-4D97-AF65-F5344CB8AC3E}">
        <p14:creationId xmlns:p14="http://schemas.microsoft.com/office/powerpoint/2010/main" val="528533463"/>
      </p:ext>
    </p:extLst>
  </p:cSld>
  <p:clrMapOvr>
    <a:masterClrMapping/>
  </p:clrMapOvr>
  <mc:AlternateContent xmlns:mc="http://schemas.openxmlformats.org/markup-compatibility/2006" xmlns:p14="http://schemas.microsoft.com/office/powerpoint/2010/main">
    <mc:Choice Requires="p14">
      <p:transition spd="med" p14:dur="700" advClick="0" advTm="30000">
        <p:fade/>
      </p:transition>
    </mc:Choice>
    <mc:Fallback xmlns="">
      <p:transition spd="med" advClick="0"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5000" fill="hold"/>
                                        <p:tgtEl>
                                          <p:spTgt spid="9"/>
                                        </p:tgtEl>
                                        <p:attrNameLst>
                                          <p:attrName>r</p:attrName>
                                        </p:attrNameLst>
                                      </p:cBhvr>
                                    </p:animRot>
                                  </p:childTnLst>
                                </p:cTn>
                              </p:par>
                              <p:par>
                                <p:cTn id="7" presetID="8" presetClass="emph" presetSubtype="0" repeatCount="indefinite" fill="hold" nodeType="withEffect">
                                  <p:stCondLst>
                                    <p:cond delay="0"/>
                                  </p:stCondLst>
                                  <p:childTnLst>
                                    <p:animRot by="21600000">
                                      <p:cBhvr>
                                        <p:cTn id="8" dur="5000" fill="hold"/>
                                        <p:tgtEl>
                                          <p:spTgt spid="13"/>
                                        </p:tgtEl>
                                        <p:attrNameLst>
                                          <p:attrName>r</p:attrName>
                                        </p:attrNameLst>
                                      </p:cBhvr>
                                    </p:animRot>
                                  </p:childTnLst>
                                </p:cTn>
                              </p:par>
                              <p:par>
                                <p:cTn id="9" presetID="8" presetClass="emph" presetSubtype="0" repeatCount="indefinite" fill="hold" nodeType="withEffect">
                                  <p:stCondLst>
                                    <p:cond delay="0"/>
                                  </p:stCondLst>
                                  <p:childTnLst>
                                    <p:animRot by="21600000">
                                      <p:cBhvr>
                                        <p:cTn id="10" dur="5000" fill="hold"/>
                                        <p:tgtEl>
                                          <p:spTgt spid="19"/>
                                        </p:tgtEl>
                                        <p:attrNameLst>
                                          <p:attrName>r</p:attrName>
                                        </p:attrNameLst>
                                      </p:cBhvr>
                                    </p:animRot>
                                  </p:childTnLst>
                                </p:cTn>
                              </p:par>
                              <p:par>
                                <p:cTn id="11" presetID="8" presetClass="emph" presetSubtype="0" repeatCount="indefinite" fill="hold" nodeType="withEffect">
                                  <p:stCondLst>
                                    <p:cond delay="0"/>
                                  </p:stCondLst>
                                  <p:childTnLst>
                                    <p:animRot by="21600000">
                                      <p:cBhvr>
                                        <p:cTn id="12" dur="5000" fill="hold"/>
                                        <p:tgtEl>
                                          <p:spTgt spid="7"/>
                                        </p:tgtEl>
                                        <p:attrNameLst>
                                          <p:attrName>r</p:attrName>
                                        </p:attrNameLst>
                                      </p:cBhvr>
                                    </p:animRot>
                                  </p:childTnLst>
                                </p:cTn>
                              </p:par>
                              <p:par>
                                <p:cTn id="13" presetID="8" presetClass="emph" presetSubtype="0" repeatCount="indefinite" fill="hold" nodeType="withEffect">
                                  <p:stCondLst>
                                    <p:cond delay="0"/>
                                  </p:stCondLst>
                                  <p:childTnLst>
                                    <p:animRot by="21600000">
                                      <p:cBhvr>
                                        <p:cTn id="14" dur="5000" fill="hold"/>
                                        <p:tgtEl>
                                          <p:spTgt spid="11"/>
                                        </p:tgtEl>
                                        <p:attrNameLst>
                                          <p:attrName>r</p:attrName>
                                        </p:attrNameLst>
                                      </p:cBhvr>
                                    </p:animRot>
                                  </p:childTnLst>
                                </p:cTn>
                              </p:par>
                              <p:par>
                                <p:cTn id="15" presetID="8" presetClass="emph" presetSubtype="0" repeatCount="indefinite" fill="hold" nodeType="withEffect">
                                  <p:stCondLst>
                                    <p:cond delay="0"/>
                                  </p:stCondLst>
                                  <p:childTnLst>
                                    <p:animRot by="21600000">
                                      <p:cBhvr>
                                        <p:cTn id="16" dur="5000" fill="hold"/>
                                        <p:tgtEl>
                                          <p:spTgt spid="17"/>
                                        </p:tgtEl>
                                        <p:attrNameLst>
                                          <p:attrName>r</p:attrName>
                                        </p:attrNameLst>
                                      </p:cBhvr>
                                    </p:animRot>
                                  </p:childTnLst>
                                </p:cTn>
                              </p:par>
                              <p:par>
                                <p:cTn id="17" presetID="8" presetClass="emph" presetSubtype="0" repeatCount="indefinite" fill="hold" nodeType="withEffect">
                                  <p:stCondLst>
                                    <p:cond delay="0"/>
                                  </p:stCondLst>
                                  <p:childTnLst>
                                    <p:animRot by="21600000">
                                      <p:cBhvr>
                                        <p:cTn id="18" dur="5000" fill="hold"/>
                                        <p:tgtEl>
                                          <p:spTgt spid="15"/>
                                        </p:tgtEl>
                                        <p:attrNameLst>
                                          <p:attrName>r</p:attrName>
                                        </p:attrNameLst>
                                      </p:cBhvr>
                                    </p:animRot>
                                  </p:childTnLst>
                                </p:cTn>
                              </p:par>
                              <p:par>
                                <p:cTn id="19" presetID="22" presetClass="entr" presetSubtype="8" fill="hold" grpId="0" nodeType="withEffect">
                                  <p:stCondLst>
                                    <p:cond delay="4000"/>
                                  </p:stCondLst>
                                  <p:childTnLst>
                                    <p:set>
                                      <p:cBhvr>
                                        <p:cTn id="20" dur="1" fill="hold">
                                          <p:stCondLst>
                                            <p:cond delay="0"/>
                                          </p:stCondLst>
                                        </p:cTn>
                                        <p:tgtEl>
                                          <p:spTgt spid="65"/>
                                        </p:tgtEl>
                                        <p:attrNameLst>
                                          <p:attrName>style.visibility</p:attrName>
                                        </p:attrNameLst>
                                      </p:cBhvr>
                                      <p:to>
                                        <p:strVal val="visible"/>
                                      </p:to>
                                    </p:set>
                                    <p:animEffect transition="in" filter="wipe(left)">
                                      <p:cBhvr>
                                        <p:cTn id="21" dur="3000"/>
                                        <p:tgtEl>
                                          <p:spTgt spid="65"/>
                                        </p:tgtEl>
                                      </p:cBhvr>
                                    </p:animEffect>
                                  </p:childTnLst>
                                </p:cTn>
                              </p:par>
                              <p:par>
                                <p:cTn id="22" presetID="10" presetClass="entr" presetSubtype="0" fill="hold" nodeType="withEffect">
                                  <p:stCondLst>
                                    <p:cond delay="2000"/>
                                  </p:stCondLst>
                                  <p:childTnLst>
                                    <p:set>
                                      <p:cBhvr>
                                        <p:cTn id="23" dur="1" fill="hold">
                                          <p:stCondLst>
                                            <p:cond delay="0"/>
                                          </p:stCondLst>
                                        </p:cTn>
                                        <p:tgtEl>
                                          <p:spTgt spid="44"/>
                                        </p:tgtEl>
                                        <p:attrNameLst>
                                          <p:attrName>style.visibility</p:attrName>
                                        </p:attrNameLst>
                                      </p:cBhvr>
                                      <p:to>
                                        <p:strVal val="visible"/>
                                      </p:to>
                                    </p:set>
                                    <p:animEffect transition="in" filter="fade">
                                      <p:cBhvr>
                                        <p:cTn id="24" dur="3000"/>
                                        <p:tgtEl>
                                          <p:spTgt spid="44"/>
                                        </p:tgtEl>
                                      </p:cBhvr>
                                    </p:animEffect>
                                  </p:childTnLst>
                                </p:cTn>
                              </p:par>
                              <p:par>
                                <p:cTn id="25" presetID="22" presetClass="entr" presetSubtype="8" fill="hold" grpId="0" nodeType="withEffect">
                                  <p:stCondLst>
                                    <p:cond delay="10000"/>
                                  </p:stCondLst>
                                  <p:childTnLst>
                                    <p:set>
                                      <p:cBhvr>
                                        <p:cTn id="26" dur="1" fill="hold">
                                          <p:stCondLst>
                                            <p:cond delay="0"/>
                                          </p:stCondLst>
                                        </p:cTn>
                                        <p:tgtEl>
                                          <p:spTgt spid="46"/>
                                        </p:tgtEl>
                                        <p:attrNameLst>
                                          <p:attrName>style.visibility</p:attrName>
                                        </p:attrNameLst>
                                      </p:cBhvr>
                                      <p:to>
                                        <p:strVal val="visible"/>
                                      </p:to>
                                    </p:set>
                                    <p:animEffect transition="in" filter="wipe(left)">
                                      <p:cBhvr>
                                        <p:cTn id="27" dur="3000"/>
                                        <p:tgtEl>
                                          <p:spTgt spid="46"/>
                                        </p:tgtEl>
                                      </p:cBhvr>
                                    </p:animEffect>
                                  </p:childTnLst>
                                </p:cTn>
                              </p:par>
                              <p:par>
                                <p:cTn id="28" presetID="22" presetClass="entr" presetSubtype="8" fill="hold" grpId="0" nodeType="withEffect">
                                  <p:stCondLst>
                                    <p:cond delay="18000"/>
                                  </p:stCondLst>
                                  <p:childTnLst>
                                    <p:set>
                                      <p:cBhvr>
                                        <p:cTn id="29" dur="1" fill="hold">
                                          <p:stCondLst>
                                            <p:cond delay="0"/>
                                          </p:stCondLst>
                                        </p:cTn>
                                        <p:tgtEl>
                                          <p:spTgt spid="48"/>
                                        </p:tgtEl>
                                        <p:attrNameLst>
                                          <p:attrName>style.visibility</p:attrName>
                                        </p:attrNameLst>
                                      </p:cBhvr>
                                      <p:to>
                                        <p:strVal val="visible"/>
                                      </p:to>
                                    </p:set>
                                    <p:animEffect transition="in" filter="wipe(left)">
                                      <p:cBhvr>
                                        <p:cTn id="30" dur="30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P spid="46" grpId="0"/>
      <p:bldP spid="4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D139086-8815-D22F-E72D-DA797491FC5C}"/>
              </a:ext>
            </a:extLst>
          </p:cNvPr>
          <p:cNvSpPr>
            <a:spLocks noGrp="1"/>
          </p:cNvSpPr>
          <p:nvPr>
            <p:ph type="sldNum" sz="quarter" idx="12"/>
          </p:nvPr>
        </p:nvSpPr>
        <p:spPr>
          <a:xfrm>
            <a:off x="5651720" y="6364590"/>
            <a:ext cx="2228850" cy="365125"/>
          </a:xfrm>
        </p:spPr>
        <p:txBody>
          <a:bodyPr/>
          <a:lstStyle/>
          <a:p>
            <a:fld id="{17AC4596-D91E-40C3-9B28-F1A5D43CF7C5}" type="slidenum">
              <a:rPr lang="en-GB" smtClean="0"/>
              <a:t>8</a:t>
            </a:fld>
            <a:endParaRPr lang="en-GB" dirty="0"/>
          </a:p>
        </p:txBody>
      </p:sp>
      <p:pic>
        <p:nvPicPr>
          <p:cNvPr id="3" name="Picture 2" descr="A picture containing table&#10;&#10;Description automatically generated">
            <a:extLst>
              <a:ext uri="{FF2B5EF4-FFF2-40B4-BE49-F238E27FC236}">
                <a16:creationId xmlns:a16="http://schemas.microsoft.com/office/drawing/2014/main" id="{10DFFFDF-F083-D814-539C-196DB7A9F28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8734" t="92982"/>
          <a:stretch/>
        </p:blipFill>
        <p:spPr>
          <a:xfrm>
            <a:off x="0" y="6376726"/>
            <a:ext cx="9906000" cy="481273"/>
          </a:xfrm>
          <a:prstGeom prst="rect">
            <a:avLst/>
          </a:prstGeom>
        </p:spPr>
      </p:pic>
      <p:pic>
        <p:nvPicPr>
          <p:cNvPr id="4" name="Picture 3">
            <a:extLst>
              <a:ext uri="{FF2B5EF4-FFF2-40B4-BE49-F238E27FC236}">
                <a16:creationId xmlns:a16="http://schemas.microsoft.com/office/drawing/2014/main" id="{14F83961-4154-9B96-2D19-1BD477D832BF}"/>
              </a:ext>
            </a:extLst>
          </p:cNvPr>
          <p:cNvPicPr>
            <a:picLocks noChangeAspect="1"/>
          </p:cNvPicPr>
          <p:nvPr/>
        </p:nvPicPr>
        <p:blipFill>
          <a:blip r:embed="rId3"/>
          <a:stretch>
            <a:fillRect/>
          </a:stretch>
        </p:blipFill>
        <p:spPr>
          <a:xfrm>
            <a:off x="8586699" y="33465"/>
            <a:ext cx="1276528" cy="543001"/>
          </a:xfrm>
          <a:prstGeom prst="rect">
            <a:avLst/>
          </a:prstGeom>
        </p:spPr>
      </p:pic>
      <p:pic>
        <p:nvPicPr>
          <p:cNvPr id="5" name="Sub Cog 1" descr="Icon&#10;&#10;Description automatically generated">
            <a:hlinkClick r:id="rId4" action="ppaction://hlinksldjump"/>
            <a:extLst>
              <a:ext uri="{FF2B5EF4-FFF2-40B4-BE49-F238E27FC236}">
                <a16:creationId xmlns:a16="http://schemas.microsoft.com/office/drawing/2014/main" id="{4A841387-6F09-130D-CF7D-9D97F79CB67C}"/>
              </a:ext>
            </a:extLst>
          </p:cNvPr>
          <p:cNvPicPr>
            <a:picLocks/>
          </p:cNvPicPr>
          <p:nvPr/>
        </p:nvPicPr>
        <p:blipFill rotWithShape="1">
          <a:blip r:embed="rId5">
            <a:duotone>
              <a:schemeClr val="accent4">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4108693" y="1953524"/>
            <a:ext cx="1170000" cy="1170000"/>
          </a:xfrm>
          <a:prstGeom prst="rect">
            <a:avLst/>
          </a:prstGeom>
        </p:spPr>
      </p:pic>
      <p:pic>
        <p:nvPicPr>
          <p:cNvPr id="6" name="ESR Cog External" descr="Icon&#10;&#10;Description automatically generated">
            <a:extLst>
              <a:ext uri="{FF2B5EF4-FFF2-40B4-BE49-F238E27FC236}">
                <a16:creationId xmlns:a16="http://schemas.microsoft.com/office/drawing/2014/main" id="{019580B2-F97C-BC89-6F41-9F09F1366FA0}"/>
              </a:ext>
            </a:extLst>
          </p:cNvPr>
          <p:cNvPicPr>
            <a:picLocks/>
          </p:cNvPicPr>
          <p:nvPr/>
        </p:nvPicPr>
        <p:blipFill rotWithShape="1">
          <a:blip r:embed="rId5">
            <a:alphaModFix amt="50000"/>
            <a:duotone>
              <a:schemeClr val="accent5">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42773" y="-97985"/>
            <a:ext cx="7053970" cy="7053970"/>
          </a:xfrm>
          <a:prstGeom prst="rect">
            <a:avLst/>
          </a:prstGeom>
        </p:spPr>
      </p:pic>
      <p:pic>
        <p:nvPicPr>
          <p:cNvPr id="7" name="ESR Cog">
            <a:extLst>
              <a:ext uri="{FF2B5EF4-FFF2-40B4-BE49-F238E27FC236}">
                <a16:creationId xmlns:a16="http://schemas.microsoft.com/office/drawing/2014/main" id="{922EE57D-FF37-BA6C-8E30-C113506B5237}"/>
              </a:ext>
            </a:extLst>
          </p:cNvPr>
          <p:cNvPicPr>
            <a:picLocks noChangeAspect="1"/>
          </p:cNvPicPr>
          <p:nvPr/>
        </p:nvPicPr>
        <p:blipFill rotWithShape="1">
          <a:blip r:embed="rId6"/>
          <a:srcRect l="2699" t="8215" r="2149"/>
          <a:stretch/>
        </p:blipFill>
        <p:spPr>
          <a:xfrm>
            <a:off x="899860" y="798437"/>
            <a:ext cx="5417494" cy="5277601"/>
          </a:xfrm>
          <a:prstGeom prst="rect">
            <a:avLst/>
          </a:prstGeom>
        </p:spPr>
      </p:pic>
      <p:sp>
        <p:nvSpPr>
          <p:cNvPr id="8" name="Sub Label 1">
            <a:extLst>
              <a:ext uri="{FF2B5EF4-FFF2-40B4-BE49-F238E27FC236}">
                <a16:creationId xmlns:a16="http://schemas.microsoft.com/office/drawing/2014/main" id="{B14EB1FB-DD12-1023-E8D4-305162B12AD6}"/>
              </a:ext>
            </a:extLst>
          </p:cNvPr>
          <p:cNvSpPr/>
          <p:nvPr/>
        </p:nvSpPr>
        <p:spPr>
          <a:xfrm>
            <a:off x="4342778" y="2194082"/>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Hires</a:t>
            </a:r>
          </a:p>
        </p:txBody>
      </p:sp>
      <p:sp>
        <p:nvSpPr>
          <p:cNvPr id="9" name="Sub Label 2">
            <a:extLst>
              <a:ext uri="{FF2B5EF4-FFF2-40B4-BE49-F238E27FC236}">
                <a16:creationId xmlns:a16="http://schemas.microsoft.com/office/drawing/2014/main" id="{CB458A22-3086-927A-560D-A44867B9F045}"/>
              </a:ext>
            </a:extLst>
          </p:cNvPr>
          <p:cNvSpPr/>
          <p:nvPr/>
        </p:nvSpPr>
        <p:spPr>
          <a:xfrm>
            <a:off x="4597779" y="3429000"/>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HR</a:t>
            </a:r>
          </a:p>
        </p:txBody>
      </p:sp>
      <p:pic>
        <p:nvPicPr>
          <p:cNvPr id="10" name="Sub Cog 2" descr="Icon&#10;&#10;Description automatically generated">
            <a:hlinkClick r:id="" action="ppaction://noaction"/>
            <a:extLst>
              <a:ext uri="{FF2B5EF4-FFF2-40B4-BE49-F238E27FC236}">
                <a16:creationId xmlns:a16="http://schemas.microsoft.com/office/drawing/2014/main" id="{8E6EFC02-74C4-65B0-06DC-20701C4F8806}"/>
              </a:ext>
            </a:extLst>
          </p:cNvPr>
          <p:cNvPicPr>
            <a:picLocks/>
          </p:cNvPicPr>
          <p:nvPr/>
        </p:nvPicPr>
        <p:blipFill rotWithShape="1">
          <a:blip r:embed="rId5">
            <a:duotone>
              <a:schemeClr val="accent3">
                <a:shade val="45000"/>
                <a:satMod val="135000"/>
              </a:schemeClr>
              <a:prstClr val="white"/>
            </a:duotone>
            <a:extLst>
              <a:ext uri="{28A0092B-C50C-407E-A947-70E740481C1C}">
                <a14:useLocalDpi xmlns:a14="http://schemas.microsoft.com/office/drawing/2010/main" val="0"/>
              </a:ext>
            </a:extLst>
          </a:blip>
          <a:srcRect l="5609" t="3920" r="4215" b="3702"/>
          <a:stretch/>
        </p:blipFill>
        <p:spPr>
          <a:xfrm rot="15180000">
            <a:off x="4363694" y="3195679"/>
            <a:ext cx="1170000" cy="1170000"/>
          </a:xfrm>
          <a:prstGeom prst="rect">
            <a:avLst/>
          </a:prstGeom>
        </p:spPr>
      </p:pic>
      <p:sp>
        <p:nvSpPr>
          <p:cNvPr id="11" name="Sub Label 3">
            <a:extLst>
              <a:ext uri="{FF2B5EF4-FFF2-40B4-BE49-F238E27FC236}">
                <a16:creationId xmlns:a16="http://schemas.microsoft.com/office/drawing/2014/main" id="{D11E852A-A82A-160E-ADCF-0B94A5035C18}"/>
              </a:ext>
            </a:extLst>
          </p:cNvPr>
          <p:cNvSpPr/>
          <p:nvPr/>
        </p:nvSpPr>
        <p:spPr>
          <a:xfrm>
            <a:off x="3860219" y="4359151"/>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Payroll &amp; Finance</a:t>
            </a:r>
          </a:p>
        </p:txBody>
      </p:sp>
      <p:pic>
        <p:nvPicPr>
          <p:cNvPr id="12" name="Sub Cog 3" descr="Icon&#10;&#10;Description automatically generated">
            <a:hlinkClick r:id="" action="ppaction://noaction"/>
            <a:extLst>
              <a:ext uri="{FF2B5EF4-FFF2-40B4-BE49-F238E27FC236}">
                <a16:creationId xmlns:a16="http://schemas.microsoft.com/office/drawing/2014/main" id="{42B73103-BABF-3173-E39E-DC34E80BF4F7}"/>
              </a:ext>
            </a:extLst>
          </p:cNvPr>
          <p:cNvPicPr>
            <a:picLocks/>
          </p:cNvPicPr>
          <p:nvPr/>
        </p:nvPicPr>
        <p:blipFill rotWithShape="1">
          <a:blip r:embed="rId5">
            <a:duotone>
              <a:schemeClr val="accent2">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3626134" y="4117781"/>
            <a:ext cx="1170000" cy="1170000"/>
          </a:xfrm>
          <a:prstGeom prst="rect">
            <a:avLst/>
          </a:prstGeom>
        </p:spPr>
      </p:pic>
      <p:sp>
        <p:nvSpPr>
          <p:cNvPr id="13" name="Sub Label 4">
            <a:extLst>
              <a:ext uri="{FF2B5EF4-FFF2-40B4-BE49-F238E27FC236}">
                <a16:creationId xmlns:a16="http://schemas.microsoft.com/office/drawing/2014/main" id="{2341FAE7-70DD-2DF4-1029-7EA6606E40A7}"/>
              </a:ext>
            </a:extLst>
          </p:cNvPr>
          <p:cNvSpPr/>
          <p:nvPr/>
        </p:nvSpPr>
        <p:spPr>
          <a:xfrm>
            <a:off x="2687184" y="4359151"/>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Learning &amp; Talent Management</a:t>
            </a:r>
          </a:p>
        </p:txBody>
      </p:sp>
      <p:pic>
        <p:nvPicPr>
          <p:cNvPr id="14" name="Sub Cog 4" descr="Icon&#10;&#10;Description automatically generated">
            <a:hlinkClick r:id="" action="ppaction://noaction"/>
            <a:extLst>
              <a:ext uri="{FF2B5EF4-FFF2-40B4-BE49-F238E27FC236}">
                <a16:creationId xmlns:a16="http://schemas.microsoft.com/office/drawing/2014/main" id="{BF3E4368-2855-B664-96A5-D86EC6BFE710}"/>
              </a:ext>
            </a:extLst>
          </p:cNvPr>
          <p:cNvPicPr>
            <a:picLocks/>
          </p:cNvPicPr>
          <p:nvPr/>
        </p:nvPicPr>
        <p:blipFill rotWithShape="1">
          <a:blip r:embed="rId5">
            <a:duotone>
              <a:prstClr val="black"/>
              <a:schemeClr val="accent4">
                <a:tint val="45000"/>
                <a:satMod val="400000"/>
              </a:schemeClr>
            </a:duotone>
            <a:extLst>
              <a:ext uri="{28A0092B-C50C-407E-A947-70E740481C1C}">
                <a14:useLocalDpi xmlns:a14="http://schemas.microsoft.com/office/drawing/2010/main" val="0"/>
              </a:ext>
            </a:extLst>
          </a:blip>
          <a:srcRect l="5609" t="3920" r="4215" b="3702"/>
          <a:stretch/>
        </p:blipFill>
        <p:spPr>
          <a:xfrm>
            <a:off x="2453098" y="4117781"/>
            <a:ext cx="1170000" cy="1170000"/>
          </a:xfrm>
          <a:prstGeom prst="rect">
            <a:avLst/>
          </a:prstGeom>
        </p:spPr>
      </p:pic>
      <p:sp>
        <p:nvSpPr>
          <p:cNvPr id="15" name="Sub Label 5">
            <a:extLst>
              <a:ext uri="{FF2B5EF4-FFF2-40B4-BE49-F238E27FC236}">
                <a16:creationId xmlns:a16="http://schemas.microsoft.com/office/drawing/2014/main" id="{18F7DDB9-B065-A1D7-3FF9-B7F342206C4A}"/>
              </a:ext>
            </a:extLst>
          </p:cNvPr>
          <p:cNvSpPr/>
          <p:nvPr/>
        </p:nvSpPr>
        <p:spPr>
          <a:xfrm>
            <a:off x="1913401" y="3429000"/>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Reporting</a:t>
            </a:r>
          </a:p>
        </p:txBody>
      </p:sp>
      <p:pic>
        <p:nvPicPr>
          <p:cNvPr id="16" name="Sub Cog 5" descr="Icon&#10;&#10;Description automatically generated">
            <a:hlinkClick r:id="" action="ppaction://noaction"/>
            <a:extLst>
              <a:ext uri="{FF2B5EF4-FFF2-40B4-BE49-F238E27FC236}">
                <a16:creationId xmlns:a16="http://schemas.microsoft.com/office/drawing/2014/main" id="{6B3395F2-C769-78F8-4E42-AC96A739D833}"/>
              </a:ext>
            </a:extLst>
          </p:cNvPr>
          <p:cNvPicPr>
            <a:picLocks/>
          </p:cNvPicPr>
          <p:nvPr/>
        </p:nvPicPr>
        <p:blipFill rotWithShape="1">
          <a:blip r:embed="rId5">
            <a:duotone>
              <a:prstClr val="black"/>
              <a:schemeClr val="accent1">
                <a:tint val="45000"/>
                <a:satMod val="400000"/>
              </a:schemeClr>
            </a:duotone>
            <a:extLst>
              <a:ext uri="{28A0092B-C50C-407E-A947-70E740481C1C}">
                <a14:useLocalDpi xmlns:a14="http://schemas.microsoft.com/office/drawing/2010/main" val="0"/>
              </a:ext>
            </a:extLst>
          </a:blip>
          <a:srcRect l="5609" t="3920" r="4215" b="3702"/>
          <a:stretch/>
        </p:blipFill>
        <p:spPr>
          <a:xfrm rot="16440000">
            <a:off x="1679315" y="3187631"/>
            <a:ext cx="1170000" cy="1170000"/>
          </a:xfrm>
          <a:prstGeom prst="rect">
            <a:avLst/>
          </a:prstGeom>
        </p:spPr>
      </p:pic>
      <p:pic>
        <p:nvPicPr>
          <p:cNvPr id="17" name="Sub Cog 6" descr="Icon&#10;&#10;Description automatically generated">
            <a:hlinkClick r:id="" action="ppaction://noaction"/>
            <a:extLst>
              <a:ext uri="{FF2B5EF4-FFF2-40B4-BE49-F238E27FC236}">
                <a16:creationId xmlns:a16="http://schemas.microsoft.com/office/drawing/2014/main" id="{AD50A835-A8B3-A3FB-74A7-FC3DAC678210}"/>
              </a:ext>
            </a:extLst>
          </p:cNvPr>
          <p:cNvPicPr>
            <a:picLocks/>
          </p:cNvPicPr>
          <p:nvPr/>
        </p:nvPicPr>
        <p:blipFill rotWithShape="1">
          <a:blip r:embed="rId5">
            <a:duotone>
              <a:schemeClr val="accent6">
                <a:shade val="45000"/>
                <a:satMod val="135000"/>
              </a:schemeClr>
              <a:prstClr val="white"/>
            </a:duotone>
            <a:extLst>
              <a:ext uri="{28A0092B-C50C-407E-A947-70E740481C1C}">
                <a14:useLocalDpi xmlns:a14="http://schemas.microsoft.com/office/drawing/2010/main" val="0"/>
              </a:ext>
            </a:extLst>
          </a:blip>
          <a:srcRect l="5609" t="3920" r="4215" b="3702"/>
          <a:stretch/>
        </p:blipFill>
        <p:spPr>
          <a:xfrm>
            <a:off x="1948775" y="1953524"/>
            <a:ext cx="1170000" cy="1170000"/>
          </a:xfrm>
          <a:prstGeom prst="rect">
            <a:avLst/>
          </a:prstGeom>
        </p:spPr>
      </p:pic>
      <p:sp>
        <p:nvSpPr>
          <p:cNvPr id="18" name="Sub Label 6">
            <a:extLst>
              <a:ext uri="{FF2B5EF4-FFF2-40B4-BE49-F238E27FC236}">
                <a16:creationId xmlns:a16="http://schemas.microsoft.com/office/drawing/2014/main" id="{C2846288-DCF8-5474-F9E8-231C51FC84BA}"/>
              </a:ext>
            </a:extLst>
          </p:cNvPr>
          <p:cNvSpPr/>
          <p:nvPr/>
        </p:nvSpPr>
        <p:spPr>
          <a:xfrm>
            <a:off x="2189802" y="2194082"/>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Interoperability</a:t>
            </a:r>
          </a:p>
        </p:txBody>
      </p:sp>
      <p:sp>
        <p:nvSpPr>
          <p:cNvPr id="19" name="Sub Label 7">
            <a:extLst>
              <a:ext uri="{FF2B5EF4-FFF2-40B4-BE49-F238E27FC236}">
                <a16:creationId xmlns:a16="http://schemas.microsoft.com/office/drawing/2014/main" id="{11220F55-93D5-C69D-AFFE-4BD5FC131D8F}"/>
              </a:ext>
            </a:extLst>
          </p:cNvPr>
          <p:cNvSpPr/>
          <p:nvPr/>
        </p:nvSpPr>
        <p:spPr>
          <a:xfrm>
            <a:off x="3257692" y="1676931"/>
            <a:ext cx="702000" cy="702000"/>
          </a:xfrm>
          <a:prstGeom prst="ellipse">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91" dirty="0"/>
              <a:t>Self Service</a:t>
            </a:r>
          </a:p>
        </p:txBody>
      </p:sp>
      <p:pic>
        <p:nvPicPr>
          <p:cNvPr id="20" name="Sub Cog 7" descr="Icon&#10;&#10;Description automatically generated">
            <a:hlinkClick r:id="rId7" action="ppaction://hlinksldjump"/>
            <a:extLst>
              <a:ext uri="{FF2B5EF4-FFF2-40B4-BE49-F238E27FC236}">
                <a16:creationId xmlns:a16="http://schemas.microsoft.com/office/drawing/2014/main" id="{646E2452-92A1-C0F1-52FE-08EA21EA98DD}"/>
              </a:ext>
            </a:extLst>
          </p:cNvPr>
          <p:cNvPicPr>
            <a:picLocks/>
          </p:cNvPicPr>
          <p:nvPr/>
        </p:nvPicPr>
        <p:blipFill rotWithShape="1">
          <a:blip r:embed="rId5">
            <a:duotone>
              <a:schemeClr val="accent1">
                <a:shade val="45000"/>
                <a:satMod val="135000"/>
              </a:schemeClr>
              <a:prstClr val="white"/>
            </a:duotone>
            <a:extLst>
              <a:ext uri="{28A0092B-C50C-407E-A947-70E740481C1C}">
                <a14:useLocalDpi xmlns:a14="http://schemas.microsoft.com/office/drawing/2010/main" val="0"/>
              </a:ext>
            </a:extLst>
          </a:blip>
          <a:srcRect l="5609" t="3920" r="4215" b="3702"/>
          <a:stretch/>
        </p:blipFill>
        <p:spPr>
          <a:xfrm rot="596213">
            <a:off x="3023606" y="1435562"/>
            <a:ext cx="1170000" cy="1170000"/>
          </a:xfrm>
          <a:prstGeom prst="rect">
            <a:avLst/>
          </a:prstGeom>
        </p:spPr>
      </p:pic>
      <p:sp>
        <p:nvSpPr>
          <p:cNvPr id="21" name="TextBox 20">
            <a:extLst>
              <a:ext uri="{FF2B5EF4-FFF2-40B4-BE49-F238E27FC236}">
                <a16:creationId xmlns:a16="http://schemas.microsoft.com/office/drawing/2014/main" id="{4CEF735D-1653-76E5-64DC-F37D3205086C}"/>
              </a:ext>
            </a:extLst>
          </p:cNvPr>
          <p:cNvSpPr txBox="1"/>
          <p:nvPr/>
        </p:nvSpPr>
        <p:spPr>
          <a:xfrm>
            <a:off x="7130520" y="2202831"/>
            <a:ext cx="2766484" cy="2308324"/>
          </a:xfrm>
          <a:prstGeom prst="rect">
            <a:avLst/>
          </a:prstGeom>
          <a:noFill/>
        </p:spPr>
        <p:txBody>
          <a:bodyPr wrap="square" rtlCol="0">
            <a:spAutoFit/>
          </a:bodyPr>
          <a:lstStyle/>
          <a:p>
            <a:r>
              <a:rPr lang="en-GB" b="1" dirty="0"/>
              <a:t>To find out more about ESR functionality and the potential savings it could make your organisation please visit the ESR HUB at </a:t>
            </a:r>
            <a:r>
              <a:rPr lang="en-GB" b="1" dirty="0">
                <a:hlinkClick r:id="rId8"/>
              </a:rPr>
              <a:t>www.esr.nhs.uk</a:t>
            </a:r>
            <a:endParaRPr lang="en-GB" b="1" dirty="0"/>
          </a:p>
          <a:p>
            <a:endParaRPr lang="en-GB" b="1" dirty="0"/>
          </a:p>
          <a:p>
            <a:endParaRPr lang="en-GB" b="1" dirty="0"/>
          </a:p>
        </p:txBody>
      </p:sp>
    </p:spTree>
    <p:extLst>
      <p:ext uri="{BB962C8B-B14F-4D97-AF65-F5344CB8AC3E}">
        <p14:creationId xmlns:p14="http://schemas.microsoft.com/office/powerpoint/2010/main" val="264055055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43200000">
                                      <p:cBhvr>
                                        <p:cTn id="6" dur="20000" fill="hold"/>
                                        <p:tgtEl>
                                          <p:spTgt spid="6"/>
                                        </p:tgtEl>
                                        <p:attrNameLst>
                                          <p:attrName>r</p:attrName>
                                        </p:attrNameLst>
                                      </p:cBhvr>
                                    </p:animRot>
                                  </p:childTnLst>
                                </p:cTn>
                              </p:par>
                              <p:par>
                                <p:cTn id="7" presetID="10" presetClass="entr" presetSubtype="0" fill="hold" nodeType="withEffect">
                                  <p:stCondLst>
                                    <p:cond delay="1000"/>
                                  </p:stCondLst>
                                  <p:childTnLst>
                                    <p:set>
                                      <p:cBhvr>
                                        <p:cTn id="8" dur="1" fill="hold">
                                          <p:stCondLst>
                                            <p:cond delay="0"/>
                                          </p:stCondLst>
                                        </p:cTn>
                                        <p:tgtEl>
                                          <p:spTgt spid="20"/>
                                        </p:tgtEl>
                                        <p:attrNameLst>
                                          <p:attrName>style.visibility</p:attrName>
                                        </p:attrNameLst>
                                      </p:cBhvr>
                                      <p:to>
                                        <p:strVal val="visible"/>
                                      </p:to>
                                    </p:set>
                                    <p:animEffect transition="in" filter="fade">
                                      <p:cBhvr>
                                        <p:cTn id="9" dur="500"/>
                                        <p:tgtEl>
                                          <p:spTgt spid="20"/>
                                        </p:tgtEl>
                                      </p:cBhvr>
                                    </p:animEffect>
                                  </p:childTnLst>
                                </p:cTn>
                              </p:par>
                              <p:par>
                                <p:cTn id="10" presetID="8" presetClass="emph" presetSubtype="0" repeatCount="indefinite" fill="hold" nodeType="withEffect">
                                  <p:stCondLst>
                                    <p:cond delay="0"/>
                                  </p:stCondLst>
                                  <p:childTnLst>
                                    <p:animRot by="43200000">
                                      <p:cBhvr>
                                        <p:cTn id="11" dur="10000" fill="hold"/>
                                        <p:tgtEl>
                                          <p:spTgt spid="20"/>
                                        </p:tgtEl>
                                        <p:attrNameLst>
                                          <p:attrName>r</p:attrName>
                                        </p:attrNameLst>
                                      </p:cBhvr>
                                    </p:animRot>
                                  </p:childTnLst>
                                </p:cTn>
                              </p:par>
                              <p:par>
                                <p:cTn id="12" presetID="10" presetClass="entr" presetSubtype="0" fill="hold" grpId="0" nodeType="withEffect">
                                  <p:stCondLst>
                                    <p:cond delay="1000"/>
                                  </p:stCondLst>
                                  <p:childTnLst>
                                    <p:set>
                                      <p:cBhvr>
                                        <p:cTn id="13" dur="1" fill="hold">
                                          <p:stCondLst>
                                            <p:cond delay="0"/>
                                          </p:stCondLst>
                                        </p:cTn>
                                        <p:tgtEl>
                                          <p:spTgt spid="19"/>
                                        </p:tgtEl>
                                        <p:attrNameLst>
                                          <p:attrName>style.visibility</p:attrName>
                                        </p:attrNameLst>
                                      </p:cBhvr>
                                      <p:to>
                                        <p:strVal val="visible"/>
                                      </p:to>
                                    </p:set>
                                    <p:animEffect transition="in" filter="fade">
                                      <p:cBhvr>
                                        <p:cTn id="14" dur="500"/>
                                        <p:tgtEl>
                                          <p:spTgt spid="19"/>
                                        </p:tgtEl>
                                      </p:cBhvr>
                                    </p:animEffect>
                                  </p:childTnLst>
                                </p:cTn>
                              </p:par>
                              <p:par>
                                <p:cTn id="15" presetID="10" presetClass="entr" presetSubtype="0" fill="hold" nodeType="withEffect">
                                  <p:stCondLst>
                                    <p:cond delay="200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par>
                                <p:cTn id="18" presetID="8" presetClass="emph" presetSubtype="0" repeatCount="indefinite" fill="hold" nodeType="withEffect">
                                  <p:stCondLst>
                                    <p:cond delay="0"/>
                                  </p:stCondLst>
                                  <p:childTnLst>
                                    <p:animRot by="43200000">
                                      <p:cBhvr>
                                        <p:cTn id="19" dur="10000" fill="hold"/>
                                        <p:tgtEl>
                                          <p:spTgt spid="5"/>
                                        </p:tgtEl>
                                        <p:attrNameLst>
                                          <p:attrName>r</p:attrName>
                                        </p:attrNameLst>
                                      </p:cBhvr>
                                    </p:animRot>
                                  </p:childTnLst>
                                </p:cTn>
                              </p:par>
                              <p:par>
                                <p:cTn id="20" presetID="10" presetClass="entr" presetSubtype="0" fill="hold" grpId="0" nodeType="withEffect">
                                  <p:stCondLst>
                                    <p:cond delay="200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par>
                                <p:cTn id="23" presetID="10" presetClass="entr" presetSubtype="0" fill="hold" nodeType="withEffect">
                                  <p:stCondLst>
                                    <p:cond delay="30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par>
                                <p:cTn id="26" presetID="8" presetClass="emph" presetSubtype="0" repeatCount="indefinite" fill="hold" nodeType="withEffect">
                                  <p:stCondLst>
                                    <p:cond delay="0"/>
                                  </p:stCondLst>
                                  <p:childTnLst>
                                    <p:animRot by="43200000">
                                      <p:cBhvr>
                                        <p:cTn id="27" dur="10000" fill="hold"/>
                                        <p:tgtEl>
                                          <p:spTgt spid="10"/>
                                        </p:tgtEl>
                                        <p:attrNameLst>
                                          <p:attrName>r</p:attrName>
                                        </p:attrNameLst>
                                      </p:cBhvr>
                                    </p:animRot>
                                  </p:childTnLst>
                                </p:cTn>
                              </p:par>
                              <p:par>
                                <p:cTn id="28" presetID="10" presetClass="entr" presetSubtype="0" fill="hold" grpId="0" nodeType="withEffect">
                                  <p:stCondLst>
                                    <p:cond delay="30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400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8" presetClass="emph" presetSubtype="0" repeatCount="indefinite" fill="hold" nodeType="withEffect">
                                  <p:stCondLst>
                                    <p:cond delay="0"/>
                                  </p:stCondLst>
                                  <p:childTnLst>
                                    <p:animRot by="43200000">
                                      <p:cBhvr>
                                        <p:cTn id="35" dur="10000" fill="hold"/>
                                        <p:tgtEl>
                                          <p:spTgt spid="12"/>
                                        </p:tgtEl>
                                        <p:attrNameLst>
                                          <p:attrName>r</p:attrName>
                                        </p:attrNameLst>
                                      </p:cBhvr>
                                    </p:animRot>
                                  </p:childTnLst>
                                </p:cTn>
                              </p:par>
                              <p:par>
                                <p:cTn id="36" presetID="10" presetClass="entr" presetSubtype="0" fill="hold" grpId="0" nodeType="withEffect">
                                  <p:stCondLst>
                                    <p:cond delay="400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500"/>
                                        <p:tgtEl>
                                          <p:spTgt spid="11"/>
                                        </p:tgtEl>
                                      </p:cBhvr>
                                    </p:animEffect>
                                  </p:childTnLst>
                                </p:cTn>
                              </p:par>
                              <p:par>
                                <p:cTn id="39" presetID="10" presetClass="entr" presetSubtype="0" fill="hold" nodeType="withEffect">
                                  <p:stCondLst>
                                    <p:cond delay="500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500"/>
                                        <p:tgtEl>
                                          <p:spTgt spid="14"/>
                                        </p:tgtEl>
                                      </p:cBhvr>
                                    </p:animEffect>
                                  </p:childTnLst>
                                </p:cTn>
                              </p:par>
                              <p:par>
                                <p:cTn id="42" presetID="8" presetClass="emph" presetSubtype="0" repeatCount="indefinite" fill="hold" nodeType="withEffect">
                                  <p:stCondLst>
                                    <p:cond delay="0"/>
                                  </p:stCondLst>
                                  <p:childTnLst>
                                    <p:animRot by="43200000">
                                      <p:cBhvr>
                                        <p:cTn id="43" dur="10000" fill="hold"/>
                                        <p:tgtEl>
                                          <p:spTgt spid="14"/>
                                        </p:tgtEl>
                                        <p:attrNameLst>
                                          <p:attrName>r</p:attrName>
                                        </p:attrNameLst>
                                      </p:cBhvr>
                                    </p:animRot>
                                  </p:childTnLst>
                                </p:cTn>
                              </p:par>
                              <p:par>
                                <p:cTn id="44" presetID="10" presetClass="entr" presetSubtype="0" fill="hold" grpId="0" nodeType="withEffect">
                                  <p:stCondLst>
                                    <p:cond delay="500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500"/>
                                        <p:tgtEl>
                                          <p:spTgt spid="13"/>
                                        </p:tgtEl>
                                      </p:cBhvr>
                                    </p:animEffect>
                                  </p:childTnLst>
                                </p:cTn>
                              </p:par>
                              <p:par>
                                <p:cTn id="47" presetID="10" presetClass="entr" presetSubtype="0" fill="hold" nodeType="withEffect">
                                  <p:stCondLst>
                                    <p:cond delay="600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childTnLst>
                                </p:cTn>
                              </p:par>
                              <p:par>
                                <p:cTn id="50" presetID="8" presetClass="emph" presetSubtype="0" repeatCount="indefinite" fill="hold" nodeType="withEffect">
                                  <p:stCondLst>
                                    <p:cond delay="0"/>
                                  </p:stCondLst>
                                  <p:childTnLst>
                                    <p:animRot by="43200000">
                                      <p:cBhvr>
                                        <p:cTn id="51" dur="10000" fill="hold"/>
                                        <p:tgtEl>
                                          <p:spTgt spid="16"/>
                                        </p:tgtEl>
                                        <p:attrNameLst>
                                          <p:attrName>r</p:attrName>
                                        </p:attrNameLst>
                                      </p:cBhvr>
                                    </p:animRot>
                                  </p:childTnLst>
                                </p:cTn>
                              </p:par>
                              <p:par>
                                <p:cTn id="52" presetID="10" presetClass="entr" presetSubtype="0" fill="hold" grpId="0" nodeType="withEffect">
                                  <p:stCondLst>
                                    <p:cond delay="6000"/>
                                  </p:stCondLst>
                                  <p:childTnLst>
                                    <p:set>
                                      <p:cBhvr>
                                        <p:cTn id="53" dur="1" fill="hold">
                                          <p:stCondLst>
                                            <p:cond delay="0"/>
                                          </p:stCondLst>
                                        </p:cTn>
                                        <p:tgtEl>
                                          <p:spTgt spid="15"/>
                                        </p:tgtEl>
                                        <p:attrNameLst>
                                          <p:attrName>style.visibility</p:attrName>
                                        </p:attrNameLst>
                                      </p:cBhvr>
                                      <p:to>
                                        <p:strVal val="visible"/>
                                      </p:to>
                                    </p:set>
                                    <p:animEffect transition="in" filter="fade">
                                      <p:cBhvr>
                                        <p:cTn id="54" dur="500"/>
                                        <p:tgtEl>
                                          <p:spTgt spid="15"/>
                                        </p:tgtEl>
                                      </p:cBhvr>
                                    </p:animEffect>
                                  </p:childTnLst>
                                </p:cTn>
                              </p:par>
                              <p:par>
                                <p:cTn id="55" presetID="10" presetClass="entr" presetSubtype="0" fill="hold" nodeType="withEffect">
                                  <p:stCondLst>
                                    <p:cond delay="700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500"/>
                                        <p:tgtEl>
                                          <p:spTgt spid="17"/>
                                        </p:tgtEl>
                                      </p:cBhvr>
                                    </p:animEffect>
                                  </p:childTnLst>
                                </p:cTn>
                              </p:par>
                              <p:par>
                                <p:cTn id="58" presetID="8" presetClass="emph" presetSubtype="0" repeatCount="indefinite" fill="hold" nodeType="withEffect">
                                  <p:stCondLst>
                                    <p:cond delay="0"/>
                                  </p:stCondLst>
                                  <p:childTnLst>
                                    <p:animRot by="43200000">
                                      <p:cBhvr>
                                        <p:cTn id="59" dur="10000" fill="hold"/>
                                        <p:tgtEl>
                                          <p:spTgt spid="17"/>
                                        </p:tgtEl>
                                        <p:attrNameLst>
                                          <p:attrName>r</p:attrName>
                                        </p:attrNameLst>
                                      </p:cBhvr>
                                    </p:animRot>
                                  </p:childTnLst>
                                </p:cTn>
                              </p:par>
                              <p:par>
                                <p:cTn id="60" presetID="10" presetClass="entr" presetSubtype="0" fill="hold" grpId="0" nodeType="withEffect">
                                  <p:stCondLst>
                                    <p:cond delay="7000"/>
                                  </p:stCondLst>
                                  <p:childTnLst>
                                    <p:set>
                                      <p:cBhvr>
                                        <p:cTn id="61" dur="1" fill="hold">
                                          <p:stCondLst>
                                            <p:cond delay="0"/>
                                          </p:stCondLst>
                                        </p:cTn>
                                        <p:tgtEl>
                                          <p:spTgt spid="18"/>
                                        </p:tgtEl>
                                        <p:attrNameLst>
                                          <p:attrName>style.visibility</p:attrName>
                                        </p:attrNameLst>
                                      </p:cBhvr>
                                      <p:to>
                                        <p:strVal val="visible"/>
                                      </p:to>
                                    </p:set>
                                    <p:animEffect transition="in" filter="fade">
                                      <p:cBhvr>
                                        <p:cTn id="6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P spid="13" grpId="0" animBg="1"/>
      <p:bldP spid="15" grpId="0" animBg="1"/>
      <p:bldP spid="18" grpId="0" animBg="1"/>
      <p:bldP spid="19" grpId="0" animBg="1"/>
    </p:bld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54FCC07D6116E4A9FF6E3344637203B" ma:contentTypeVersion="17" ma:contentTypeDescription="Create a new document." ma:contentTypeScope="" ma:versionID="85565becd396186bba145d70935ec489">
  <xsd:schema xmlns:xsd="http://www.w3.org/2001/XMLSchema" xmlns:xs="http://www.w3.org/2001/XMLSchema" xmlns:p="http://schemas.microsoft.com/office/2006/metadata/properties" xmlns:ns2="49819d0c-0743-4b74-9f11-f0e4cb8e8d2f" xmlns:ns3="bbb999f1-6609-429d-acab-d76fc1f2cb20" xmlns:ns4="2799d30d-6731-4efe-ac9b-c4895a8828d9" targetNamespace="http://schemas.microsoft.com/office/2006/metadata/properties" ma:root="true" ma:fieldsID="49c5506cbfd14361d789847de65af015" ns2:_="" ns3:_="" ns4:_="">
    <xsd:import namespace="49819d0c-0743-4b74-9f11-f0e4cb8e8d2f"/>
    <xsd:import namespace="bbb999f1-6609-429d-acab-d76fc1f2cb20"/>
    <xsd:import namespace="2799d30d-6731-4efe-ac9b-c4895a8828d9"/>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Location" minOccurs="0"/>
                <xsd:element ref="ns2:MediaServiceOCR" minOccurs="0"/>
                <xsd:element ref="ns3:SharedWithUsers" minOccurs="0"/>
                <xsd:element ref="ns3:SharedWithDetails" minOccurs="0"/>
                <xsd:element ref="ns2:MediaLengthInSeconds" minOccurs="0"/>
                <xsd:element ref="ns2:KL_x0020_Tag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9819d0c-0743-4b74-9f11-f0e4cb8e8d2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description=""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KL_x0020_Tags" ma:index="21" nillable="true" ma:displayName="KL Tags" ma:internalName="KL_x0020_Tags">
      <xsd:simpleType>
        <xsd:restriction base="dms:Note">
          <xsd:maxLength value="255"/>
        </xsd:restrictio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02b69053-c3fb-47ab-9000-5ac769dc75f2"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bbb999f1-6609-429d-acab-d76fc1f2cb20"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99d30d-6731-4efe-ac9b-c4895a8828d9" elementFormDefault="qualified">
    <xsd:import namespace="http://schemas.microsoft.com/office/2006/documentManagement/types"/>
    <xsd:import namespace="http://schemas.microsoft.com/office/infopath/2007/PartnerControls"/>
    <xsd:element name="TaxCatchAll" ma:index="24" nillable="true" ma:displayName="Taxonomy Catch All Column" ma:hidden="true" ma:list="{619bb3a5-fa12-4092-a7a5-7a28e57723e2}" ma:internalName="TaxCatchAll" ma:showField="CatchAllData" ma:web="bbb999f1-6609-429d-acab-d76fc1f2cb2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KL_x0020_Tags xmlns="49819d0c-0743-4b74-9f11-f0e4cb8e8d2f" xsi:nil="true"/>
    <TaxCatchAll xmlns="2799d30d-6731-4efe-ac9b-c4895a8828d9" xsi:nil="true"/>
    <lcf76f155ced4ddcb4097134ff3c332f xmlns="49819d0c-0743-4b74-9f11-f0e4cb8e8d2f">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1B679B4-5A68-434F-8D80-BFCEB4616CF5}">
  <ds:schemaRefs>
    <ds:schemaRef ds:uri="2799d30d-6731-4efe-ac9b-c4895a8828d9"/>
    <ds:schemaRef ds:uri="49819d0c-0743-4b74-9f11-f0e4cb8e8d2f"/>
    <ds:schemaRef ds:uri="bbb999f1-6609-429d-acab-d76fc1f2cb2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2CC753D-B588-4051-B954-541B2437D5FF}">
  <ds:schemaRefs>
    <ds:schemaRef ds:uri="http://purl.org/dc/terms/"/>
    <ds:schemaRef ds:uri="http://purl.org/dc/elements/1.1/"/>
    <ds:schemaRef ds:uri="http://www.w3.org/XML/1998/namespace"/>
    <ds:schemaRef ds:uri="http://schemas.microsoft.com/office/2006/documentManagement/types"/>
    <ds:schemaRef ds:uri="http://purl.org/dc/dcmitype/"/>
    <ds:schemaRef ds:uri="http://schemas.openxmlformats.org/package/2006/metadata/core-properties"/>
    <ds:schemaRef ds:uri="http://schemas.microsoft.com/office/infopath/2007/PartnerControls"/>
    <ds:schemaRef ds:uri="http://schemas.microsoft.com/office/2006/metadata/properties"/>
    <ds:schemaRef ds:uri="2799d30d-6731-4efe-ac9b-c4895a8828d9"/>
    <ds:schemaRef ds:uri="bbb999f1-6609-429d-acab-d76fc1f2cb20"/>
    <ds:schemaRef ds:uri="49819d0c-0743-4b74-9f11-f0e4cb8e8d2f"/>
  </ds:schemaRefs>
</ds:datastoreItem>
</file>

<file path=customXml/itemProps3.xml><?xml version="1.0" encoding="utf-8"?>
<ds:datastoreItem xmlns:ds="http://schemas.openxmlformats.org/officeDocument/2006/customXml" ds:itemID="{62B1E7F5-CA41-4F76-BD3B-E0E9C6F7E1D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22930</TotalTime>
  <Words>1750</Words>
  <Application>Microsoft Office PowerPoint</Application>
  <PresentationFormat>A4 Paper (210x297 mm)</PresentationFormat>
  <Paragraphs>156</Paragraphs>
  <Slides>9</Slides>
  <Notes>8</Notes>
  <HiddenSlides>0</HiddenSlides>
  <MMClips>1</MMClips>
  <ScaleCrop>false</ScaleCrop>
  <HeadingPairs>
    <vt:vector size="8" baseType="variant">
      <vt:variant>
        <vt:lpstr>Fonts Used</vt:lpstr>
      </vt:variant>
      <vt:variant>
        <vt:i4>4</vt:i4>
      </vt:variant>
      <vt:variant>
        <vt:lpstr>Theme</vt:lpstr>
      </vt:variant>
      <vt:variant>
        <vt:i4>1</vt:i4>
      </vt:variant>
      <vt:variant>
        <vt:lpstr>Slide Titles</vt:lpstr>
      </vt:variant>
      <vt:variant>
        <vt:i4>9</vt:i4>
      </vt:variant>
      <vt:variant>
        <vt:lpstr>Custom Shows</vt:lpstr>
      </vt:variant>
      <vt:variant>
        <vt:i4>1</vt:i4>
      </vt:variant>
    </vt:vector>
  </HeadingPairs>
  <TitlesOfParts>
    <vt:vector size="15" baseType="lpstr">
      <vt:lpstr>Arial</vt:lpstr>
      <vt:lpstr>Istok Web</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File Maker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Bronwyn Driver</dc:creator>
  <cp:lastModifiedBy>Clare Murdoch</cp:lastModifiedBy>
  <cp:revision>105</cp:revision>
  <cp:lastPrinted>2022-08-26T15:40:27Z</cp:lastPrinted>
  <dcterms:created xsi:type="dcterms:W3CDTF">2022-06-06T09:03:00Z</dcterms:created>
  <dcterms:modified xsi:type="dcterms:W3CDTF">2023-02-13T15:02:38Z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0x010100B54FCC07D6116E4A9FF6E3344637203B</vt:lpwstr>
  </property>
  <property fmtid="{D5CDD505-2E9C-101B-9397-08002B2CF9AE}" pid="3" name="MediaServiceImageTags">
    <vt:lpwstr/>
  </property>
</Properties>
</file>